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1"/>
  </p:notesMasterIdLst>
  <p:sldIdLst>
    <p:sldId id="28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81" r:id="rId13"/>
    <p:sldId id="282" r:id="rId14"/>
    <p:sldId id="283" r:id="rId15"/>
    <p:sldId id="278" r:id="rId16"/>
    <p:sldId id="306" r:id="rId17"/>
    <p:sldId id="284" r:id="rId18"/>
    <p:sldId id="307" r:id="rId19"/>
    <p:sldId id="285" r:id="rId20"/>
    <p:sldId id="286" r:id="rId21"/>
    <p:sldId id="287" r:id="rId22"/>
    <p:sldId id="288" r:id="rId23"/>
    <p:sldId id="29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9" r:id="rId34"/>
    <p:sldId id="300" r:id="rId35"/>
    <p:sldId id="301" r:id="rId36"/>
    <p:sldId id="302" r:id="rId37"/>
    <p:sldId id="303" r:id="rId38"/>
    <p:sldId id="304" r:id="rId39"/>
    <p:sldId id="305" r:id="rId4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E91E1-4181-4F70-9CD3-F4A6F1898302}" type="datetimeFigureOut">
              <a:rPr lang="es-ES" smtClean="0"/>
              <a:t>20/08/2014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84BB-3175-4FC3-B3D4-FF9A8566965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6424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E84BB-3175-4FC3-B3D4-FF9A8566965D}" type="slidenum">
              <a:rPr lang="es-ES" smtClean="0"/>
              <a:t>10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306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871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643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179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8700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490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131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601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267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85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196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A4D2-5D82-4262-B6A2-28F83DC7FDAE}" type="datetimeFigureOut">
              <a:rPr lang="es-ES" smtClean="0"/>
              <a:pPr/>
              <a:t>20/08/2014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5A370-F435-496A-BF5C-1E4C03516237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728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37444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2800" b="1" i="1" u="sng" dirty="0" smtClean="0"/>
              <a:t>PROCEDIMIENTOS DE MANTENIMIENTO EN EQUIPOS INDUSTRIALES</a:t>
            </a:r>
          </a:p>
          <a:p>
            <a:pPr marL="0" indent="0">
              <a:buNone/>
            </a:pPr>
            <a:endParaRPr lang="es-CL" sz="2800" b="1" i="1" u="sng" dirty="0" smtClean="0"/>
          </a:p>
          <a:p>
            <a:pPr marL="0" indent="0">
              <a:buNone/>
            </a:pPr>
            <a:r>
              <a:rPr lang="es-CL" sz="2400" dirty="0" smtClean="0"/>
              <a:t>Mantenimiento en Equipos Industriales</a:t>
            </a:r>
          </a:p>
          <a:p>
            <a:pPr>
              <a:buFont typeface="Wingdings" pitchFamily="2" charset="2"/>
              <a:buChar char="Ø"/>
            </a:pPr>
            <a:r>
              <a:rPr lang="es-CL" sz="2400" dirty="0" smtClean="0"/>
              <a:t>	Interpretación de planos</a:t>
            </a:r>
          </a:p>
          <a:p>
            <a:pPr>
              <a:buFont typeface="Wingdings" pitchFamily="2" charset="2"/>
              <a:buChar char="Ø"/>
            </a:pPr>
            <a:r>
              <a:rPr lang="es-CL" sz="2400" dirty="0"/>
              <a:t>	</a:t>
            </a:r>
            <a:r>
              <a:rPr lang="es-CL" sz="2400" dirty="0" smtClean="0"/>
              <a:t>Esquemas de Conexión</a:t>
            </a:r>
          </a:p>
          <a:p>
            <a:pPr>
              <a:buFont typeface="Wingdings" pitchFamily="2" charset="2"/>
              <a:buChar char="Ø"/>
            </a:pPr>
            <a:r>
              <a:rPr lang="es-CL" sz="2400" dirty="0"/>
              <a:t>	</a:t>
            </a:r>
            <a:r>
              <a:rPr lang="es-CL" sz="2400" dirty="0" smtClean="0"/>
              <a:t>Pautas de mantenimiento</a:t>
            </a:r>
          </a:p>
          <a:p>
            <a:pPr>
              <a:buFont typeface="Wingdings" pitchFamily="2" charset="2"/>
              <a:buChar char="Ø"/>
            </a:pPr>
            <a:r>
              <a:rPr lang="es-CL" sz="2400" dirty="0" smtClean="0"/>
              <a:t>	Pruebas Normalizadas y Estandarizadas a Equipos y 	Herramientas</a:t>
            </a:r>
          </a:p>
          <a:p>
            <a:pPr marL="0" indent="0">
              <a:buNone/>
            </a:pPr>
            <a:endParaRPr lang="es-CL" sz="2400" dirty="0" smtClean="0"/>
          </a:p>
          <a:p>
            <a:pPr marL="0" indent="0">
              <a:buNone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676161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908720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Arial Narrow" pitchFamily="34" charset="0"/>
              </a:rPr>
              <a:t>    </a:t>
            </a:r>
            <a:r>
              <a:rPr lang="es-ES" sz="2400" b="1" i="1" u="sng" dirty="0" smtClean="0">
                <a:latin typeface="Arial Narrow" pitchFamily="34" charset="0"/>
              </a:rPr>
              <a:t>DIAGRAMA DE ISHIKAWA (RCA- ROOT CAUSE ANALISIS</a:t>
            </a:r>
            <a:endParaRPr lang="es-ES" sz="2400" b="1" i="1" u="sng" dirty="0">
              <a:latin typeface="Arial Narrow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99592" y="1556793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/>
              <a:t>Un Diagrama Causa-Efecto </a:t>
            </a:r>
            <a:r>
              <a:rPr lang="es-CL" sz="2400" dirty="0" smtClean="0"/>
              <a:t>(ISHIKAWA), proporciona </a:t>
            </a:r>
            <a:r>
              <a:rPr lang="es-CL" sz="2400" dirty="0"/>
              <a:t>un conocimiento común de un </a:t>
            </a:r>
            <a:r>
              <a:rPr lang="es-CL" sz="2400" dirty="0" smtClean="0"/>
              <a:t>problema complejo</a:t>
            </a:r>
            <a:r>
              <a:rPr lang="es-CL" sz="2400" dirty="0"/>
              <a:t>, con todos sus elementos y relaciones claramente visibles a </a:t>
            </a:r>
            <a:r>
              <a:rPr lang="es-CL" sz="2400" dirty="0" smtClean="0"/>
              <a:t>cualquier nivel </a:t>
            </a:r>
            <a:r>
              <a:rPr lang="es-CL" sz="2400" dirty="0"/>
              <a:t>de detalle</a:t>
            </a:r>
            <a:r>
              <a:rPr lang="es-CL" sz="2400" dirty="0" smtClean="0"/>
              <a:t>.</a:t>
            </a:r>
          </a:p>
          <a:p>
            <a:endParaRPr lang="es-CL" sz="2400" dirty="0"/>
          </a:p>
          <a:p>
            <a:r>
              <a:rPr lang="es-CL" sz="2400" dirty="0"/>
              <a:t>Su utilización ayuda a organizar la búsqueda de </a:t>
            </a:r>
            <a:r>
              <a:rPr lang="es-CL" sz="2400" dirty="0" smtClean="0"/>
              <a:t>las causas de una determinada falla,  </a:t>
            </a:r>
            <a:r>
              <a:rPr lang="es-CL" sz="2400" dirty="0"/>
              <a:t>pero no las identifica y no proporciona respuestas a preguntas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123728" y="1052736"/>
            <a:ext cx="18473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b="1" i="1" dirty="0" smtClean="0"/>
          </a:p>
          <a:p>
            <a:endParaRPr lang="es-ES" sz="2000" b="1" u="sng" dirty="0"/>
          </a:p>
        </p:txBody>
      </p:sp>
      <p:sp>
        <p:nvSpPr>
          <p:cNvPr id="10" name="9 Rectángulo"/>
          <p:cNvSpPr/>
          <p:nvPr/>
        </p:nvSpPr>
        <p:spPr>
          <a:xfrm>
            <a:off x="323528" y="836712"/>
            <a:ext cx="85151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2400" dirty="0"/>
              <a:t>Durante un proceso de solución de problemas hay tres </a:t>
            </a:r>
            <a:r>
              <a:rPr lang="es-CL" sz="2400" dirty="0" smtClean="0"/>
              <a:t>puntos en los que la construcción de un Diagrama Causa-Efecto  </a:t>
            </a:r>
            <a:r>
              <a:rPr lang="es-CL" sz="2400" dirty="0" smtClean="0"/>
              <a:t>(ISHIKAWA</a:t>
            </a:r>
            <a:r>
              <a:rPr lang="es-CL" sz="2400" dirty="0" smtClean="0"/>
              <a:t>) puede </a:t>
            </a:r>
            <a:r>
              <a:rPr lang="es-CL" sz="2400" dirty="0"/>
              <a:t>ser muy útil:</a:t>
            </a:r>
          </a:p>
          <a:p>
            <a:pPr algn="just"/>
            <a:endParaRPr lang="es-CL" sz="2400" dirty="0" smtClean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s-CL" sz="2400" dirty="0" smtClean="0"/>
              <a:t>En </a:t>
            </a:r>
            <a:r>
              <a:rPr lang="es-CL" sz="2400" dirty="0"/>
              <a:t>la fase de diagnóstico durante la formulación de </a:t>
            </a:r>
            <a:r>
              <a:rPr lang="es-CL" sz="2400" dirty="0" smtClean="0"/>
              <a:t>     posibles </a:t>
            </a:r>
            <a:r>
              <a:rPr lang="es-CL" sz="2400" dirty="0"/>
              <a:t>causas </a:t>
            </a:r>
            <a:r>
              <a:rPr lang="es-CL" sz="2400" dirty="0" smtClean="0"/>
              <a:t>del problema o falla.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s-CL" sz="2400" dirty="0" smtClean="0"/>
              <a:t>En </a:t>
            </a:r>
            <a:r>
              <a:rPr lang="es-CL" sz="2400" dirty="0"/>
              <a:t>la fase de corrección para considerar soluciones </a:t>
            </a:r>
            <a:r>
              <a:rPr lang="es-CL" sz="2400" dirty="0" smtClean="0"/>
              <a:t>     alternativas.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s-CL" sz="2400" dirty="0" smtClean="0"/>
              <a:t>Para pensar de forma sistemática sobre las posibles      resistencias en la  organización   a la solución propuesta</a:t>
            </a:r>
            <a:endParaRPr lang="es-ES" sz="24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 de flecha"/>
          <p:cNvCxnSpPr/>
          <p:nvPr/>
        </p:nvCxnSpPr>
        <p:spPr>
          <a:xfrm>
            <a:off x="1835696" y="2492896"/>
            <a:ext cx="4896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835696" y="1628800"/>
            <a:ext cx="93610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3347864" y="1484784"/>
            <a:ext cx="86409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44008" y="1484784"/>
            <a:ext cx="72008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V="1">
            <a:off x="3347864" y="2492896"/>
            <a:ext cx="86409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V="1">
            <a:off x="4788024" y="2492896"/>
            <a:ext cx="57606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V="1">
            <a:off x="2123728" y="2492896"/>
            <a:ext cx="64807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1554560" y="181928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123728" y="1988840"/>
            <a:ext cx="3240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H="1">
            <a:off x="3131840" y="1819284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779912" y="206084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flipH="1">
            <a:off x="4283968" y="162880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5004048" y="198884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2123728" y="278092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2339752" y="314096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flipH="1">
            <a:off x="3491880" y="278092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743908" y="3140968"/>
            <a:ext cx="468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5184068" y="2957112"/>
            <a:ext cx="468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 flipH="1">
            <a:off x="4788024" y="3140968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6732240" y="2156090"/>
            <a:ext cx="1296144" cy="6736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1" name="50 CuadroTexto"/>
          <p:cNvSpPr txBox="1"/>
          <p:nvPr/>
        </p:nvSpPr>
        <p:spPr>
          <a:xfrm>
            <a:off x="2332437" y="4355812"/>
            <a:ext cx="1638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CAUSAS</a:t>
            </a:r>
            <a:endParaRPr lang="es-CL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6475009" y="4291840"/>
            <a:ext cx="1638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EFECTO</a:t>
            </a:r>
            <a:endParaRPr lang="es-CL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1835696" y="692696"/>
            <a:ext cx="503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u="sng" dirty="0" smtClean="0"/>
              <a:t>DIAGRAMA DE </a:t>
            </a:r>
            <a:r>
              <a:rPr lang="es-CL" b="1" i="1" u="sng" dirty="0" smtClean="0"/>
              <a:t>ISHIKAWA </a:t>
            </a:r>
            <a:r>
              <a:rPr lang="es-CL" b="1" i="1" u="sng" dirty="0" smtClean="0"/>
              <a:t>O ESPINA DE PESCADO</a:t>
            </a:r>
            <a:endParaRPr lang="es-CL" b="1" i="1" u="sng" dirty="0"/>
          </a:p>
        </p:txBody>
      </p:sp>
      <p:cxnSp>
        <p:nvCxnSpPr>
          <p:cNvPr id="55" name="54 Conector recto"/>
          <p:cNvCxnSpPr/>
          <p:nvPr/>
        </p:nvCxnSpPr>
        <p:spPr>
          <a:xfrm>
            <a:off x="5868144" y="1196752"/>
            <a:ext cx="0" cy="3672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711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692696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               </a:t>
            </a:r>
            <a:r>
              <a:rPr lang="es-CL" b="1" dirty="0" smtClean="0"/>
              <a:t>EJEMPLO DE DIAGRAMA DE </a:t>
            </a:r>
            <a:r>
              <a:rPr lang="es-CL" b="1" dirty="0" smtClean="0"/>
              <a:t>ISHIKAWA</a:t>
            </a:r>
            <a:endParaRPr lang="es-C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692" y="1484784"/>
            <a:ext cx="6902708" cy="406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884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14363"/>
            <a:ext cx="7344816" cy="562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5852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755576" y="513546"/>
            <a:ext cx="789811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b="1" i="1" u="sng" dirty="0" smtClean="0"/>
          </a:p>
          <a:p>
            <a:endParaRPr lang="es-CL" b="1" i="1" u="sng" dirty="0" smtClean="0"/>
          </a:p>
          <a:p>
            <a:r>
              <a:rPr lang="es-CL" sz="2400" b="1" i="1" u="sng" dirty="0" smtClean="0"/>
              <a:t>MANTENIMIENTO CORRECTIVO:</a:t>
            </a:r>
          </a:p>
          <a:p>
            <a:endParaRPr lang="es-CL" dirty="0" smtClean="0"/>
          </a:p>
          <a:p>
            <a:r>
              <a:rPr lang="es-CL" dirty="0" smtClean="0"/>
              <a:t>CONSISTE EN IR REPARANDO LAS FALLAS O AVERIAS A MEDIDA QUE SE VAN </a:t>
            </a:r>
          </a:p>
          <a:p>
            <a:r>
              <a:rPr lang="es-CL" dirty="0" smtClean="0"/>
              <a:t>PRODUCIENDO</a:t>
            </a:r>
          </a:p>
          <a:p>
            <a:r>
              <a:rPr lang="es-CL" dirty="0" smtClean="0"/>
              <a:t>EL PERSONAL ENCARGADO DE AVISAR DE LAS FALLAS O AVERIAS ES EL PROPIO USUARIO </a:t>
            </a:r>
          </a:p>
          <a:p>
            <a:r>
              <a:rPr lang="es-CL" dirty="0" smtClean="0"/>
              <a:t>DE LAS MAQUINARIAS Y EQUIPOS Y EL ENCARGADO DE REALIZAR LAS REPARACIONES  ES EL PÈRSONAL DE MANTENIMIENTO</a:t>
            </a:r>
          </a:p>
          <a:p>
            <a:endParaRPr lang="es-CL" dirty="0"/>
          </a:p>
          <a:p>
            <a:r>
              <a:rPr lang="es-CL" dirty="0" smtClean="0"/>
              <a:t>PERSONAL DE DAR AVISO DE LAS FALLAS  		USUARIO</a:t>
            </a:r>
          </a:p>
          <a:p>
            <a:endParaRPr lang="es-CL" dirty="0"/>
          </a:p>
          <a:p>
            <a:endParaRPr lang="es-CL" dirty="0" smtClean="0"/>
          </a:p>
          <a:p>
            <a:r>
              <a:rPr lang="es-CL" dirty="0" smtClean="0"/>
              <a:t>PERSONAL ENCARGADO DE REALIZAR			PERSONAL DE </a:t>
            </a:r>
          </a:p>
          <a:p>
            <a:r>
              <a:rPr lang="es-CL" dirty="0" smtClean="0"/>
              <a:t>REPARACIONES					MANTENIMIENTO</a:t>
            </a:r>
          </a:p>
          <a:p>
            <a:endParaRPr lang="es-CL" dirty="0"/>
          </a:p>
        </p:txBody>
      </p:sp>
      <p:sp>
        <p:nvSpPr>
          <p:cNvPr id="17" name="16 Rectángulo"/>
          <p:cNvSpPr/>
          <p:nvPr/>
        </p:nvSpPr>
        <p:spPr>
          <a:xfrm>
            <a:off x="4853718" y="4797152"/>
            <a:ext cx="130752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17 Rectángulo"/>
          <p:cNvSpPr/>
          <p:nvPr/>
        </p:nvSpPr>
        <p:spPr>
          <a:xfrm>
            <a:off x="4857032" y="4005064"/>
            <a:ext cx="130752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1700150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u="sng" dirty="0" smtClean="0"/>
              <a:t>CARACTERISTICAS DEL MANTENIMIENTO CORRECTIVO</a:t>
            </a:r>
            <a:endParaRPr lang="es-CL" b="1" u="sng" dirty="0"/>
          </a:p>
          <a:p>
            <a:endParaRPr lang="es-CL" dirty="0"/>
          </a:p>
          <a:p>
            <a:r>
              <a:rPr lang="es-CL" dirty="0"/>
              <a:t>1.-  ESTA BASADO EN LA INTERVENCION RAPIDA, DESPUES DE OCURRIDA LA FALLA</a:t>
            </a:r>
          </a:p>
          <a:p>
            <a:r>
              <a:rPr lang="es-CL" dirty="0"/>
              <a:t>2.-  DISCONTINUIDAD DE LOS FLUJOS DE PRODUCCION</a:t>
            </a:r>
          </a:p>
          <a:p>
            <a:r>
              <a:rPr lang="es-CL" dirty="0"/>
              <a:t>3.-  GRAN INCIDENCIA EN LOS COSTOS DE MANTENCION POR PRODUCCION NO </a:t>
            </a:r>
          </a:p>
          <a:p>
            <a:r>
              <a:rPr lang="es-CL" dirty="0"/>
              <a:t>        EFECTUADA</a:t>
            </a:r>
          </a:p>
          <a:p>
            <a:r>
              <a:rPr lang="es-CL" dirty="0"/>
              <a:t>4.-  DENOTA BAJO NIVEL DE ORGANIZACIÓN</a:t>
            </a:r>
          </a:p>
          <a:p>
            <a:r>
              <a:rPr lang="es-CL" dirty="0"/>
              <a:t>5.-  SE DENOMINA TAMBIEN MANTENIMIENTO ACCIDENTAL</a:t>
            </a:r>
          </a:p>
        </p:txBody>
      </p:sp>
    </p:spTree>
    <p:extLst>
      <p:ext uri="{BB962C8B-B14F-4D97-AF65-F5344CB8AC3E}">
        <p14:creationId xmlns:p14="http://schemas.microsoft.com/office/powerpoint/2010/main" val="621191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76672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sz="2400" b="1" i="1" u="sng" dirty="0" smtClean="0"/>
          </a:p>
          <a:p>
            <a:r>
              <a:rPr lang="es-CL" sz="2400" b="1" i="1" u="sng" dirty="0" smtClean="0"/>
              <a:t>DEFINICIÓN </a:t>
            </a:r>
            <a:r>
              <a:rPr lang="es-CL" sz="2400" b="1" i="1" u="sng" dirty="0"/>
              <a:t>DEL MANTENIMIENTO PREDICTIVO.</a:t>
            </a:r>
          </a:p>
          <a:p>
            <a:endParaRPr lang="es-CL" dirty="0" smtClean="0"/>
          </a:p>
          <a:p>
            <a:pPr algn="just"/>
            <a:r>
              <a:rPr lang="es-CL" dirty="0" smtClean="0"/>
              <a:t>El </a:t>
            </a:r>
            <a:r>
              <a:rPr lang="es-CL" dirty="0"/>
              <a:t>mantenimiento predictivo es una técnica para pronosticar el punto futuro de falla de un componente de una maquina, de tal forma que dicho componente pueda reemplazarse, con base en </a:t>
            </a:r>
            <a:r>
              <a:rPr lang="es-CL" dirty="0" smtClean="0"/>
              <a:t>un plan , </a:t>
            </a:r>
            <a:r>
              <a:rPr lang="es-CL" dirty="0"/>
              <a:t>justo antes de que falle. Así, el </a:t>
            </a:r>
            <a:r>
              <a:rPr lang="es-CL" dirty="0" smtClean="0"/>
              <a:t>tiempo </a:t>
            </a:r>
            <a:r>
              <a:rPr lang="es-CL" dirty="0"/>
              <a:t>muerto del equipo se minimiza y el tiempo de vida del componente se maximiza</a:t>
            </a:r>
            <a:r>
              <a:rPr lang="es-CL" dirty="0" smtClean="0"/>
              <a:t>.</a:t>
            </a:r>
          </a:p>
          <a:p>
            <a:endParaRPr lang="es-CL" dirty="0"/>
          </a:p>
          <a:p>
            <a:r>
              <a:rPr lang="es-CL" b="1" dirty="0"/>
              <a:t>ORGANIZACIÓN PARA EL MANTENIMIENTO PREDICTIVO.</a:t>
            </a:r>
            <a:endParaRPr lang="es-CL" dirty="0"/>
          </a:p>
          <a:p>
            <a:pPr algn="just"/>
            <a:r>
              <a:rPr lang="es-CL" dirty="0"/>
              <a:t>Esta técnica supone la </a:t>
            </a:r>
            <a:r>
              <a:rPr lang="es-CL" dirty="0" smtClean="0"/>
              <a:t>medición de </a:t>
            </a:r>
            <a:r>
              <a:rPr lang="es-CL" dirty="0"/>
              <a:t>diversos parámetros que muestren una relación predecible con el </a:t>
            </a:r>
            <a:r>
              <a:rPr lang="es-CL" dirty="0" smtClean="0"/>
              <a:t>ciclo de vida </a:t>
            </a:r>
            <a:r>
              <a:rPr lang="es-CL" dirty="0"/>
              <a:t>del componente. Algunos ejemplos de dichos parámetros son los siguientes</a:t>
            </a:r>
            <a:r>
              <a:rPr lang="es-CL" dirty="0" smtClean="0"/>
              <a:t>:</a:t>
            </a:r>
          </a:p>
          <a:p>
            <a:endParaRPr lang="es-CL" dirty="0"/>
          </a:p>
          <a:p>
            <a:pPr marL="285750" indent="-285750">
              <a:buFont typeface="Wingdings" pitchFamily="2" charset="2"/>
              <a:buChar char="Ø"/>
            </a:pPr>
            <a:r>
              <a:rPr lang="es-CL" dirty="0"/>
              <a:t>Vibración de cojinetes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/>
              <a:t>Temperatura de las conexiones eléctricas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/>
              <a:t>Resistencia del aislamiento de la bobina de un </a:t>
            </a:r>
            <a:r>
              <a:rPr lang="es-CL" dirty="0" smtClean="0"/>
              <a:t>motor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687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548680"/>
            <a:ext cx="7704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El uso del mantenimiento predictivo consiste en establecer, en primer lugar, una perspectiva histórica de la relación entre la variable seleccionada y la vida del componente. Esto se logra mediante la toma de lecturas (por ejemplo la vibración de un cojinete) en intervalos periódicos hasta que el componente falle. La figura muestra </a:t>
            </a:r>
            <a:r>
              <a:rPr lang="es-CL" dirty="0" smtClean="0"/>
              <a:t>una</a:t>
            </a:r>
          </a:p>
          <a:p>
            <a:pPr algn="just"/>
            <a:endParaRPr lang="es-CL" dirty="0"/>
          </a:p>
        </p:txBody>
      </p:sp>
      <p:pic>
        <p:nvPicPr>
          <p:cNvPr id="3" name="Picture 2" descr="http://www.monografias.com/trabajos17/mantenimiento-predictivo/Image723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25632"/>
            <a:ext cx="6345830" cy="36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870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monografias.com/trabajos17/mantenimiento-predictivo/Image723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345830" cy="36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39552" y="3966173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/>
          </a:p>
          <a:p>
            <a:r>
              <a:rPr lang="es-CL" dirty="0" smtClean="0"/>
              <a:t>curva </a:t>
            </a:r>
            <a:r>
              <a:rPr lang="es-CL" dirty="0"/>
              <a:t>típica que resulta de graficar la variable (vibración) contra el tiempo. Como la curva lo sugiere, deberán reemplazarse los cojinetes subsecuentes cuando la vibración alcance 1,25 in/seg (31,75 mm/seg). Los fabricantes de instrumentos y </a:t>
            </a:r>
            <a:r>
              <a:rPr lang="es-CL" dirty="0" smtClean="0"/>
              <a:t>programas </a:t>
            </a:r>
            <a:r>
              <a:rPr lang="es-CL" dirty="0"/>
              <a:t>para el mantenimiento predictivo pueden recomendar rangos y </a:t>
            </a:r>
            <a:r>
              <a:rPr lang="es-CL" dirty="0" smtClean="0"/>
              <a:t>valores para </a:t>
            </a:r>
            <a:r>
              <a:rPr lang="es-CL" dirty="0"/>
              <a:t>reemplazar los componentes de la mayoría de los equipos, esto hace que el </a:t>
            </a:r>
            <a:r>
              <a:rPr lang="es-CL" dirty="0" smtClean="0"/>
              <a:t>análisis histórico </a:t>
            </a:r>
            <a:r>
              <a:rPr lang="es-CL" dirty="0"/>
              <a:t>sea innecesario en la mayoría de las aplicaciones.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1995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064896" cy="5256584"/>
          </a:xfrm>
        </p:spPr>
        <p:txBody>
          <a:bodyPr>
            <a:normAutofit fontScale="90000"/>
          </a:bodyPr>
          <a:lstStyle/>
          <a:p>
            <a:pPr marL="285750" indent="-285750" algn="l">
              <a:buFont typeface="Wingdings" pitchFamily="2" charset="2"/>
              <a:buChar char="q"/>
            </a:pPr>
            <a:r>
              <a:rPr lang="es-CL" sz="1600" dirty="0" smtClean="0">
                <a:solidFill>
                  <a:schemeClr val="bg1"/>
                </a:solidFill>
              </a:rPr>
              <a:t>ANA</a:t>
            </a:r>
            <a:br>
              <a:rPr lang="es-CL" sz="1600" dirty="0" smtClean="0">
                <a:solidFill>
                  <a:schemeClr val="bg1"/>
                </a:solidFill>
              </a:rPr>
            </a:br>
            <a:r>
              <a:rPr lang="es-CL" sz="1600" dirty="0">
                <a:solidFill>
                  <a:schemeClr val="bg1"/>
                </a:solidFill>
              </a:rPr>
              <a:t/>
            </a:r>
            <a:br>
              <a:rPr lang="es-CL" sz="1600" dirty="0">
                <a:solidFill>
                  <a:schemeClr val="bg1"/>
                </a:solidFill>
              </a:rPr>
            </a:br>
            <a:r>
              <a:rPr lang="es-CL" sz="1600" dirty="0" smtClean="0">
                <a:solidFill>
                  <a:schemeClr val="bg1"/>
                </a:solidFill>
              </a:rPr>
              <a:t/>
            </a:r>
            <a:br>
              <a:rPr lang="es-CL" sz="1600" dirty="0" smtClean="0">
                <a:solidFill>
                  <a:schemeClr val="bg1"/>
                </a:solidFill>
              </a:rPr>
            </a:br>
            <a:r>
              <a:rPr lang="es-CL" sz="1600" dirty="0">
                <a:solidFill>
                  <a:schemeClr val="bg1"/>
                </a:solidFill>
              </a:rPr>
              <a:t/>
            </a:r>
            <a:br>
              <a:rPr lang="es-CL" sz="1600" dirty="0">
                <a:solidFill>
                  <a:schemeClr val="bg1"/>
                </a:solidFill>
              </a:rPr>
            </a:br>
            <a:r>
              <a:rPr lang="es-CL" sz="1600" dirty="0" smtClean="0">
                <a:solidFill>
                  <a:schemeClr val="bg1"/>
                </a:solidFill>
              </a:rPr>
              <a:t/>
            </a:r>
            <a:br>
              <a:rPr lang="es-CL" sz="1600" dirty="0" smtClean="0">
                <a:solidFill>
                  <a:schemeClr val="bg1"/>
                </a:solidFill>
              </a:rPr>
            </a:br>
            <a:r>
              <a:rPr lang="es-CL" sz="1600" dirty="0">
                <a:solidFill>
                  <a:schemeClr val="bg1"/>
                </a:solidFill>
              </a:rPr>
              <a:t/>
            </a:r>
            <a:br>
              <a:rPr lang="es-CL" sz="1600" dirty="0">
                <a:solidFill>
                  <a:schemeClr val="bg1"/>
                </a:solidFill>
              </a:rPr>
            </a:br>
            <a:r>
              <a:rPr lang="es-CL" sz="1600" dirty="0" smtClean="0">
                <a:solidFill>
                  <a:schemeClr val="bg1"/>
                </a:solidFill>
              </a:rPr>
              <a:t/>
            </a:r>
            <a:br>
              <a:rPr lang="es-CL" sz="1600" dirty="0" smtClean="0">
                <a:solidFill>
                  <a:schemeClr val="bg1"/>
                </a:solidFill>
              </a:rPr>
            </a:br>
            <a:r>
              <a:rPr lang="es-CL" sz="1600" dirty="0" smtClean="0">
                <a:solidFill>
                  <a:schemeClr val="bg1"/>
                </a:solidFill>
              </a:rPr>
              <a:t>                                   </a:t>
            </a:r>
            <a:r>
              <a:rPr lang="es-CL" sz="3100" b="1" i="1" u="sng" dirty="0" smtClean="0"/>
              <a:t>ANALISIS DE PRIORIDAD:</a:t>
            </a:r>
            <a:br>
              <a:rPr lang="es-CL" sz="3100" b="1" i="1" u="sng" dirty="0" smtClean="0"/>
            </a:br>
            <a:r>
              <a:rPr lang="es-CL" sz="3100" b="1" dirty="0" smtClean="0"/>
              <a:t/>
            </a:r>
            <a:br>
              <a:rPr lang="es-CL" sz="3100" b="1" dirty="0" smtClean="0"/>
            </a:br>
            <a:r>
              <a:rPr lang="es-CL" sz="3100" b="1" dirty="0" smtClean="0"/>
              <a:t>-  </a:t>
            </a:r>
            <a:r>
              <a:rPr lang="es-CL" sz="2700" dirty="0" smtClean="0"/>
              <a:t>Porcentaje de Uso</a:t>
            </a:r>
            <a:br>
              <a:rPr lang="es-CL" sz="2700" dirty="0" smtClean="0"/>
            </a:br>
            <a:r>
              <a:rPr lang="es-CL" sz="2700" dirty="0" smtClean="0"/>
              <a:t>-  Instalación alternativa</a:t>
            </a:r>
            <a:br>
              <a:rPr lang="es-CL" sz="2700" dirty="0" smtClean="0"/>
            </a:br>
            <a:r>
              <a:rPr lang="es-CL" sz="2700" dirty="0" smtClean="0"/>
              <a:t>-  Influencia en el resto de la planta</a:t>
            </a:r>
            <a:br>
              <a:rPr lang="es-CL" sz="2700" dirty="0" smtClean="0"/>
            </a:br>
            <a:r>
              <a:rPr lang="es-CL" sz="2700" dirty="0" smtClean="0"/>
              <a:t>-  Importancia sobre la calidad del producto final</a:t>
            </a:r>
            <a:br>
              <a:rPr lang="es-CL" sz="2700" dirty="0" smtClean="0"/>
            </a:br>
            <a:r>
              <a:rPr lang="es-CL" sz="2700" dirty="0" smtClean="0"/>
              <a:t>-  Horas de Parada por falla </a:t>
            </a:r>
            <a:br>
              <a:rPr lang="es-CL" sz="2700" dirty="0" smtClean="0"/>
            </a:br>
            <a:r>
              <a:rPr lang="es-CL" sz="2700" dirty="0" smtClean="0"/>
              <a:t>-  Importancia sobre el medio ambiente</a:t>
            </a:r>
            <a:br>
              <a:rPr lang="es-CL" sz="2700" dirty="0" smtClean="0"/>
            </a:br>
            <a:r>
              <a:rPr lang="es-CL" sz="2700" dirty="0" smtClean="0"/>
              <a:t>-  Importancia sobre la seguridad</a:t>
            </a:r>
            <a:br>
              <a:rPr lang="es-CL" sz="2700" dirty="0" smtClean="0"/>
            </a:br>
            <a:r>
              <a:rPr lang="es-CL" sz="2700" dirty="0" smtClean="0"/>
              <a:t/>
            </a:r>
            <a:br>
              <a:rPr lang="es-CL" sz="2700" dirty="0" smtClean="0"/>
            </a:br>
            <a:r>
              <a:rPr lang="es-CL" sz="2800" dirty="0">
                <a:solidFill>
                  <a:schemeClr val="bg1"/>
                </a:solidFill>
              </a:rPr>
              <a:t/>
            </a:r>
            <a:br>
              <a:rPr lang="es-CL" sz="2800" dirty="0">
                <a:solidFill>
                  <a:schemeClr val="bg1"/>
                </a:solidFill>
              </a:rPr>
            </a:br>
            <a:r>
              <a:rPr lang="es-CL" sz="2800" dirty="0">
                <a:solidFill>
                  <a:schemeClr val="bg1"/>
                </a:solidFill>
              </a:rPr>
              <a:t/>
            </a:r>
            <a:br>
              <a:rPr lang="es-CL" sz="2800" dirty="0">
                <a:solidFill>
                  <a:schemeClr val="bg1"/>
                </a:solidFill>
              </a:rPr>
            </a:br>
            <a:endParaRPr lang="es-E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980727"/>
            <a:ext cx="75608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i="1" u="sng" dirty="0"/>
              <a:t>METODOLOGÍA DE LAS INSPECCIONES</a:t>
            </a:r>
            <a:r>
              <a:rPr lang="es-CL" b="1" dirty="0"/>
              <a:t>.</a:t>
            </a:r>
            <a:endParaRPr lang="es-CL" dirty="0"/>
          </a:p>
          <a:p>
            <a:endParaRPr lang="es-CL" dirty="0" smtClean="0"/>
          </a:p>
          <a:p>
            <a:pPr algn="just"/>
            <a:r>
              <a:rPr lang="es-CL" dirty="0" smtClean="0"/>
              <a:t>Una </a:t>
            </a:r>
            <a:r>
              <a:rPr lang="es-CL" dirty="0"/>
              <a:t>vez determinada la </a:t>
            </a:r>
            <a:r>
              <a:rPr lang="es-CL" dirty="0" smtClean="0"/>
              <a:t>factibilidad y </a:t>
            </a:r>
            <a:r>
              <a:rPr lang="es-CL" dirty="0"/>
              <a:t>conveniencia de realizar un mantenimiento predictivo a una máquina o unidad, el paso siguiente es determinar la o las </a:t>
            </a:r>
            <a:r>
              <a:rPr lang="es-CL" dirty="0" smtClean="0"/>
              <a:t>variables físicas </a:t>
            </a:r>
            <a:r>
              <a:rPr lang="es-CL" dirty="0"/>
              <a:t>a controlar que sean indicativas de la condición de la máquina.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El objetivo </a:t>
            </a:r>
            <a:r>
              <a:rPr lang="es-CL" dirty="0"/>
              <a:t>de esta parte es revisar en forma detallada las </a:t>
            </a:r>
            <a:r>
              <a:rPr lang="es-CL" dirty="0" smtClean="0"/>
              <a:t>técnicas comúnmente </a:t>
            </a:r>
            <a:r>
              <a:rPr lang="es-CL" dirty="0"/>
              <a:t>usadas en el monitoreo según condición, de manera que sirvan de guía para su </a:t>
            </a:r>
            <a:r>
              <a:rPr lang="es-CL" dirty="0" smtClean="0"/>
              <a:t>selección  </a:t>
            </a:r>
            <a:r>
              <a:rPr lang="es-CL" dirty="0"/>
              <a:t>general. </a:t>
            </a:r>
            <a:endParaRPr lang="es-CL" dirty="0" smtClean="0"/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La </a:t>
            </a:r>
            <a:r>
              <a:rPr lang="es-CL" dirty="0"/>
              <a:t>finalidad del monitoreo es obtener una indicación de la condición </a:t>
            </a:r>
            <a:r>
              <a:rPr lang="es-CL" dirty="0" smtClean="0"/>
              <a:t>(mecánica) </a:t>
            </a:r>
            <a:r>
              <a:rPr lang="es-CL" dirty="0"/>
              <a:t>o </a:t>
            </a:r>
            <a:r>
              <a:rPr lang="es-CL" dirty="0" smtClean="0"/>
              <a:t>estado </a:t>
            </a:r>
            <a:r>
              <a:rPr lang="es-CL" dirty="0"/>
              <a:t>de </a:t>
            </a:r>
            <a:r>
              <a:rPr lang="es-CL" dirty="0" smtClean="0"/>
              <a:t>salud de </a:t>
            </a:r>
            <a:r>
              <a:rPr lang="es-CL" dirty="0"/>
              <a:t>la máquina, de manera que pueda ser operada y mantenida con </a:t>
            </a:r>
            <a:r>
              <a:rPr lang="es-CL" dirty="0" smtClean="0"/>
              <a:t>seguridad y economía</a:t>
            </a:r>
            <a:endParaRPr lang="es-CL" dirty="0"/>
          </a:p>
          <a:p>
            <a:pPr algn="just"/>
            <a:endParaRPr lang="es-CL" dirty="0" smtClean="0"/>
          </a:p>
          <a:p>
            <a:pPr algn="just"/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27849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612845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Por monitoreo, se entendió en sus inicios, como la medición de una variable física que se considera representativa de la condición de la máquina y su comparación con valores que indican si la máquina está en buen estado o deteriorada.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Con </a:t>
            </a:r>
            <a:r>
              <a:rPr lang="es-CL" dirty="0"/>
              <a:t>la actual automatización de estas técnicas, se ha extendido la acepción de la palabra monitoreo también a la adquisición, procesamiento y almacenamiento de datos 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De </a:t>
            </a:r>
            <a:r>
              <a:rPr lang="es-CL" dirty="0"/>
              <a:t>acuerdo a los objetivos  que se pretende alcanzar con el monitoreo de la condición de una máquina debe distinguirse entre vigilancia, protección, diagnostico  y pronóstico.</a:t>
            </a:r>
          </a:p>
          <a:p>
            <a:pPr algn="just"/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>Vigilancia </a:t>
            </a:r>
            <a:r>
              <a:rPr lang="es-CL" dirty="0"/>
              <a:t>maquinas . Su objetivo es indicar cuándo existe un problema. Debe distinguir entre condición buena y mala, y si es mala indicar cuán mala es.</a:t>
            </a:r>
          </a:p>
          <a:p>
            <a:endParaRPr lang="es-CL" dirty="0" smtClean="0"/>
          </a:p>
          <a:p>
            <a:pPr algn="just"/>
            <a:r>
              <a:rPr lang="es-CL" dirty="0" smtClean="0"/>
              <a:t>Protección </a:t>
            </a:r>
            <a:r>
              <a:rPr lang="es-CL" dirty="0"/>
              <a:t>de máquinas. Su objetivo es evitar fallas catastróficas. Una máquina está protegida, si cuando los valores que indican su condición llegan a valores considerados peligrosos, la máquina se detiene automáticamente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06651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764704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Diagnóstico de </a:t>
            </a:r>
            <a:r>
              <a:rPr lang="es-CL" b="1" dirty="0" smtClean="0"/>
              <a:t>fallas:</a:t>
            </a:r>
            <a:r>
              <a:rPr lang="es-CL" dirty="0" smtClean="0"/>
              <a:t> </a:t>
            </a:r>
            <a:r>
              <a:rPr lang="es-CL" dirty="0"/>
              <a:t>Su objetivo es definir cuál es el problema específico. Pronóstico de vida la esperanza a. </a:t>
            </a:r>
            <a:endParaRPr lang="es-CL" dirty="0" smtClean="0"/>
          </a:p>
          <a:p>
            <a:pPr algn="just"/>
            <a:r>
              <a:rPr lang="es-CL" dirty="0" smtClean="0"/>
              <a:t>Su </a:t>
            </a:r>
            <a:r>
              <a:rPr lang="es-CL" dirty="0"/>
              <a:t>objetivo es estimar cuánto tiempo más Podría funcionar la máquina sin riesgo de una falla catastrófica.</a:t>
            </a:r>
          </a:p>
          <a:p>
            <a:pPr algn="just"/>
            <a:r>
              <a:rPr lang="es-CL" dirty="0"/>
              <a:t>En el último tiempo se ha dado la tendencia a aplicar mantenimiento predictivo o sintomático, sea, esto mediante vibroanálisis, análisis de aceite  usado, control de desgastes, etc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r>
              <a:rPr lang="es-CL" b="1" dirty="0"/>
              <a:t>TÉCNICAS APLICADAS AL MANTENIMIENTO PREDICTIVO.</a:t>
            </a:r>
            <a:endParaRPr lang="es-CL" dirty="0"/>
          </a:p>
          <a:p>
            <a:r>
              <a:rPr lang="es-CL" dirty="0"/>
              <a:t>Existen varias técnicas aplicadas para el mantenimiento preventivo entre las cuales tenemos las siguientes:</a:t>
            </a:r>
          </a:p>
          <a:p>
            <a:r>
              <a:rPr lang="es-CL" b="1" dirty="0" smtClean="0"/>
              <a:t>1.- ANALISIS VIBRASIONES</a:t>
            </a:r>
          </a:p>
          <a:p>
            <a:r>
              <a:rPr lang="es-CL" b="1" dirty="0" smtClean="0"/>
              <a:t>2.- ANALISIS DE LUBRICANTES</a:t>
            </a:r>
          </a:p>
          <a:p>
            <a:r>
              <a:rPr lang="es-CL" b="1" dirty="0" smtClean="0"/>
              <a:t>3.- ANALISIS DE ULTRASONIDO</a:t>
            </a:r>
          </a:p>
          <a:p>
            <a:r>
              <a:rPr lang="es-CL" b="1" dirty="0" smtClean="0"/>
              <a:t>4.- ANALISIS POR TERMOGRAFIA</a:t>
            </a:r>
          </a:p>
          <a:p>
            <a:r>
              <a:rPr lang="es-CL" b="1" dirty="0" smtClean="0"/>
              <a:t>5.- ANALISIS POR ARBOL DE FALLA</a:t>
            </a:r>
          </a:p>
          <a:p>
            <a:r>
              <a:rPr lang="es-CL" b="1" dirty="0" smtClean="0"/>
              <a:t>6.- ANALISIS POR FMEA</a:t>
            </a:r>
          </a:p>
          <a:p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06183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620688"/>
            <a:ext cx="77048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i="1" u="sng" dirty="0" smtClean="0"/>
              <a:t>1.- ANALISIS </a:t>
            </a:r>
            <a:r>
              <a:rPr lang="es-CL" b="1" i="1" u="sng" dirty="0"/>
              <a:t>DE </a:t>
            </a:r>
            <a:r>
              <a:rPr lang="es-CL" b="1" i="1" u="sng" dirty="0" smtClean="0"/>
              <a:t>VIBRACIONES</a:t>
            </a:r>
          </a:p>
          <a:p>
            <a:endParaRPr lang="es-CL" dirty="0"/>
          </a:p>
          <a:p>
            <a:pPr algn="just"/>
            <a:r>
              <a:rPr lang="es-CL" dirty="0" smtClean="0"/>
              <a:t>El Análisis de las </a:t>
            </a:r>
            <a:r>
              <a:rPr lang="es-CL" dirty="0"/>
              <a:t>Vibraciones Mecánicas llega al Mantenimiento Industrial de la mano del Mantenimiento Preventivo  y Predictivo, con el interés de alerta que significa un elemento vibrante en una Maquina, y la necesaria prevención de las fallas que traen las vibraciones a medio plazo. </a:t>
            </a:r>
            <a:endParaRPr lang="es-CL" dirty="0" smtClean="0"/>
          </a:p>
          <a:p>
            <a:pPr algn="just"/>
            <a:endParaRPr lang="es-CL" dirty="0" smtClean="0"/>
          </a:p>
          <a:p>
            <a:pPr algn="just"/>
            <a:r>
              <a:rPr lang="es-CL" b="1" dirty="0" smtClean="0"/>
              <a:t>Parámetro de las Vibraciones:</a:t>
            </a:r>
            <a:endParaRPr lang="es-CL" b="1" dirty="0"/>
          </a:p>
          <a:p>
            <a:pPr algn="just"/>
            <a:endParaRPr lang="es-CL" dirty="0"/>
          </a:p>
          <a:p>
            <a:pPr algn="just"/>
            <a:r>
              <a:rPr lang="es-CL" i="1" dirty="0"/>
              <a:t>Frecuencia</a:t>
            </a:r>
            <a:r>
              <a:rPr lang="es-CL" dirty="0"/>
              <a:t>: Es el tiempo necesario para completar un ciclo vibratorio. En los estudios de Vibración se usan los CPM (ciclos por segundo) o HZ</a:t>
            </a:r>
            <a:endParaRPr lang="es-CL" i="1" dirty="0"/>
          </a:p>
          <a:p>
            <a:pPr algn="just"/>
            <a:endParaRPr lang="es-CL" i="1" dirty="0"/>
          </a:p>
          <a:p>
            <a:pPr algn="just"/>
            <a:r>
              <a:rPr lang="es-CL" i="1" dirty="0"/>
              <a:t>Desplazamiento</a:t>
            </a:r>
            <a:r>
              <a:rPr lang="es-CL" dirty="0"/>
              <a:t>: Es la distancia total que describe el elemento vibrante, desde un extremo al otro de su </a:t>
            </a:r>
            <a:r>
              <a:rPr lang="es-CL" dirty="0" smtClean="0"/>
              <a:t>movimiento.-</a:t>
            </a:r>
          </a:p>
          <a:p>
            <a:pPr algn="just"/>
            <a:endParaRPr lang="es-CL" dirty="0"/>
          </a:p>
          <a:p>
            <a:pPr algn="just"/>
            <a:r>
              <a:rPr lang="es-CL" i="1" dirty="0"/>
              <a:t>Velocidad y Aceleración:</a:t>
            </a:r>
            <a:r>
              <a:rPr lang="es-CL" dirty="0"/>
              <a:t> </a:t>
            </a:r>
            <a:r>
              <a:rPr lang="es-CL" dirty="0" smtClean="0"/>
              <a:t> Como </a:t>
            </a:r>
            <a:r>
              <a:rPr lang="es-CL" dirty="0"/>
              <a:t>valor relacional de los anteriores.</a:t>
            </a:r>
          </a:p>
          <a:p>
            <a:pPr algn="just"/>
            <a:endParaRPr lang="es-CL" i="1" dirty="0"/>
          </a:p>
          <a:p>
            <a:pPr algn="just"/>
            <a:endParaRPr lang="es-CL" dirty="0" smtClean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06348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548680"/>
            <a:ext cx="792088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i="1" dirty="0" smtClean="0"/>
              <a:t>Dirección</a:t>
            </a:r>
            <a:r>
              <a:rPr lang="es-CL" dirty="0"/>
              <a:t>: Las vibraciones pueden producirse en 3 direcciones lineales y 3 rotacionales</a:t>
            </a:r>
          </a:p>
          <a:p>
            <a:pPr algn="just"/>
            <a:endParaRPr lang="es-CL" dirty="0" smtClean="0"/>
          </a:p>
          <a:p>
            <a:pPr algn="just"/>
            <a:r>
              <a:rPr lang="es-CL" b="1" dirty="0" smtClean="0"/>
              <a:t>Tipos de Vibraciones</a:t>
            </a:r>
          </a:p>
          <a:p>
            <a:pPr algn="just"/>
            <a:endParaRPr lang="es-CL" b="1" dirty="0"/>
          </a:p>
          <a:p>
            <a:pPr algn="just"/>
            <a:r>
              <a:rPr lang="es-CL" i="1" dirty="0"/>
              <a:t>Vibración libre:</a:t>
            </a:r>
            <a:r>
              <a:rPr lang="es-CL" dirty="0"/>
              <a:t> causada por un </a:t>
            </a:r>
            <a:r>
              <a:rPr lang="es-CL" dirty="0" smtClean="0"/>
              <a:t>sistema debido </a:t>
            </a:r>
            <a:r>
              <a:rPr lang="es-CL" dirty="0"/>
              <a:t>a una excitación instantánea.</a:t>
            </a:r>
          </a:p>
          <a:p>
            <a:pPr algn="just"/>
            <a:r>
              <a:rPr lang="es-CL" i="1" dirty="0" smtClean="0"/>
              <a:t>Vibración </a:t>
            </a:r>
            <a:r>
              <a:rPr lang="es-CL" i="1" dirty="0"/>
              <a:t>forzada</a:t>
            </a:r>
            <a:r>
              <a:rPr lang="es-CL" dirty="0"/>
              <a:t>: causada por un sistema </a:t>
            </a:r>
            <a:r>
              <a:rPr lang="es-CL" dirty="0" smtClean="0"/>
              <a:t>debida </a:t>
            </a:r>
            <a:r>
              <a:rPr lang="es-CL" dirty="0"/>
              <a:t>a una excitación constante las causas de las vibraciones </a:t>
            </a:r>
            <a:r>
              <a:rPr lang="es-CL" dirty="0" smtClean="0"/>
              <a:t>mecánicas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A </a:t>
            </a:r>
            <a:r>
              <a:rPr lang="es-CL" dirty="0"/>
              <a:t>continuación detallamos las razones más habituales por las que una máquina o elemento de la misma puede llegar a vibrar.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Vibración debida al Desequilibrado (maquinaria rotativa).</a:t>
            </a:r>
          </a:p>
          <a:p>
            <a:pPr algn="just"/>
            <a:r>
              <a:rPr lang="es-CL" dirty="0"/>
              <a:t>Vibración debida a la Falta de Alineamiento (maquinaria rotativa)</a:t>
            </a:r>
          </a:p>
          <a:p>
            <a:pPr algn="just"/>
            <a:r>
              <a:rPr lang="es-CL" dirty="0"/>
              <a:t>Vibración debida a la Excentricidad (maquinaria rotativa).</a:t>
            </a:r>
          </a:p>
          <a:p>
            <a:pPr algn="just"/>
            <a:r>
              <a:rPr lang="es-CL" dirty="0"/>
              <a:t>Vibración debida a la Falla de Rodamientos y cojinetes. </a:t>
            </a:r>
          </a:p>
          <a:p>
            <a:pPr algn="just"/>
            <a:r>
              <a:rPr lang="es-CL" dirty="0"/>
              <a:t>Vibración debida a problemas de engranajes y correas de Transmisión (holguras, falta de lubricación, roces, etc.)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endParaRPr lang="es-CL" dirty="0" smtClean="0"/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6969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612845"/>
            <a:ext cx="835292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A continuación detallamos las razones más habituales por las que una máquina o elemento de la misma puede llegar a vibrar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Vibración debida al Desequilibrado (maquinaria rotativa).</a:t>
            </a:r>
          </a:p>
          <a:p>
            <a:pPr algn="just"/>
            <a:r>
              <a:rPr lang="es-CL" dirty="0"/>
              <a:t>Vibración debida a la Falta de Alineamiento (maquinaria rotativa)</a:t>
            </a:r>
          </a:p>
          <a:p>
            <a:pPr algn="just"/>
            <a:r>
              <a:rPr lang="es-CL" dirty="0"/>
              <a:t>Vibración debida a la Excentricidad (maquinaria rotativa).</a:t>
            </a:r>
          </a:p>
          <a:p>
            <a:pPr algn="just"/>
            <a:r>
              <a:rPr lang="es-CL" dirty="0"/>
              <a:t>Vibración debida a la Falla de Rodamientos y cojinetes. </a:t>
            </a:r>
          </a:p>
          <a:p>
            <a:pPr algn="just"/>
            <a:r>
              <a:rPr lang="es-CL" dirty="0"/>
              <a:t>Vibración debida a </a:t>
            </a:r>
            <a:r>
              <a:rPr lang="es-CL" dirty="0" smtClean="0"/>
              <a:t>problemas </a:t>
            </a:r>
            <a:r>
              <a:rPr lang="es-CL" dirty="0"/>
              <a:t>de engranajes y correas de Transmisión (holguras, falta de lubricación, roces, etc</a:t>
            </a:r>
            <a:r>
              <a:rPr lang="es-CL" dirty="0" smtClean="0"/>
              <a:t>.)</a:t>
            </a:r>
          </a:p>
          <a:p>
            <a:pPr algn="just"/>
            <a:endParaRPr lang="es-CL" dirty="0"/>
          </a:p>
          <a:p>
            <a:r>
              <a:rPr lang="es-CL" b="1" i="1" u="sng" dirty="0" smtClean="0"/>
              <a:t>2.- ANALISIS DE LUBRICANTES</a:t>
            </a:r>
          </a:p>
          <a:p>
            <a:endParaRPr lang="es-CL" i="1" u="sng" dirty="0"/>
          </a:p>
          <a:p>
            <a:pPr algn="just"/>
            <a:r>
              <a:rPr lang="es-CL" dirty="0"/>
              <a:t>Estos se ejecutan dependiendo de la necesidad, según: </a:t>
            </a:r>
          </a:p>
          <a:p>
            <a:pPr algn="just"/>
            <a:r>
              <a:rPr lang="es-CL" dirty="0"/>
              <a:t>Análisis Iniciales: se realizan a </a:t>
            </a:r>
            <a:r>
              <a:rPr lang="es-CL" dirty="0" smtClean="0"/>
              <a:t>productos </a:t>
            </a:r>
            <a:r>
              <a:rPr lang="es-CL" dirty="0"/>
              <a:t>de aquellos equipos que presenten dudas provenientes de los resultados del Estudio de Lubricación y permiten correcciones en la selección del </a:t>
            </a:r>
            <a:r>
              <a:rPr lang="es-CL" dirty="0" smtClean="0"/>
              <a:t>producto, </a:t>
            </a:r>
            <a:r>
              <a:rPr lang="es-CL" dirty="0"/>
              <a:t>motivadas a cambios en condiciones de operación </a:t>
            </a:r>
          </a:p>
          <a:p>
            <a:pPr algn="just"/>
            <a:r>
              <a:rPr lang="es-CL" dirty="0"/>
              <a:t>Análisis Rutinarios: aplican para equipos considerados como críticos o de gran capacidad, en los cuales se define una frecuencia de </a:t>
            </a:r>
            <a:r>
              <a:rPr lang="es-CL" dirty="0" smtClean="0"/>
              <a:t>muestreo, </a:t>
            </a:r>
            <a:r>
              <a:rPr lang="es-CL" dirty="0"/>
              <a:t>siendo el objetivo principal de los análisis la determinación del estado del aceite, nivel de desgaste y </a:t>
            </a:r>
            <a:r>
              <a:rPr lang="es-CL" dirty="0" smtClean="0"/>
              <a:t>contaminación entre </a:t>
            </a:r>
            <a:r>
              <a:rPr lang="es-CL" dirty="0"/>
              <a:t>otros 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78314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559796"/>
            <a:ext cx="7272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Análisis de Emergencia</a:t>
            </a:r>
          </a:p>
          <a:p>
            <a:endParaRPr lang="es-CL" b="1" i="1" u="sng" dirty="0" smtClean="0"/>
          </a:p>
          <a:p>
            <a:r>
              <a:rPr lang="es-CL" dirty="0" smtClean="0"/>
              <a:t>Análisis </a:t>
            </a:r>
            <a:r>
              <a:rPr lang="es-CL" dirty="0"/>
              <a:t>de Emergencia: se efectúan para detectar cualquier anomalía en el equipo y/o Lubricante, según: </a:t>
            </a:r>
          </a:p>
          <a:p>
            <a:r>
              <a:rPr lang="es-CL" dirty="0" smtClean="0"/>
              <a:t>- Contaminación </a:t>
            </a:r>
            <a:r>
              <a:rPr lang="es-CL" dirty="0"/>
              <a:t>con </a:t>
            </a:r>
            <a:r>
              <a:rPr lang="es-CL" dirty="0" smtClean="0"/>
              <a:t>agua, Sólidos </a:t>
            </a:r>
            <a:r>
              <a:rPr lang="es-CL" dirty="0"/>
              <a:t>(filtros y sellos defectuosos).</a:t>
            </a:r>
          </a:p>
          <a:p>
            <a:r>
              <a:rPr lang="es-CL" dirty="0" smtClean="0"/>
              <a:t>- Uso </a:t>
            </a:r>
            <a:r>
              <a:rPr lang="es-CL" dirty="0"/>
              <a:t>de un producto </a:t>
            </a:r>
            <a:r>
              <a:rPr lang="es-CL" dirty="0" smtClean="0"/>
              <a:t>inadecuado</a:t>
            </a:r>
            <a:endParaRPr lang="es-CL" dirty="0"/>
          </a:p>
          <a:p>
            <a:endParaRPr lang="es-CL" dirty="0" smtClean="0"/>
          </a:p>
          <a:p>
            <a:r>
              <a:rPr lang="es-CL" dirty="0" smtClean="0"/>
              <a:t>En </a:t>
            </a:r>
            <a:r>
              <a:rPr lang="es-CL" dirty="0"/>
              <a:t>cada muestra podemos conseguir o estudiar los siguientes factores que afectan a nuestra maquina</a:t>
            </a:r>
            <a:r>
              <a:rPr lang="es-CL" dirty="0" smtClean="0"/>
              <a:t>:</a:t>
            </a:r>
          </a:p>
          <a:p>
            <a:endParaRPr lang="es-CL" dirty="0" smtClean="0"/>
          </a:p>
          <a:p>
            <a:r>
              <a:rPr lang="es-CL" dirty="0" smtClean="0"/>
              <a:t>- Elementos </a:t>
            </a:r>
            <a:r>
              <a:rPr lang="es-CL" dirty="0"/>
              <a:t>de desgaste: Hierro, Cromo, Molibdeno, Aluminio,  Cobre, </a:t>
            </a:r>
            <a:r>
              <a:rPr lang="es-CL" dirty="0" smtClean="0"/>
              <a:t> Estaño</a:t>
            </a:r>
            <a:r>
              <a:rPr lang="es-CL" dirty="0"/>
              <a:t>, Plomo.</a:t>
            </a:r>
            <a:br>
              <a:rPr lang="es-CL" dirty="0"/>
            </a:br>
            <a:r>
              <a:rPr lang="es-CL" dirty="0" smtClean="0"/>
              <a:t>- Conteo </a:t>
            </a:r>
            <a:r>
              <a:rPr lang="es-CL" dirty="0"/>
              <a:t>de partículas: Determinación de la limpieza, ferrografía.</a:t>
            </a:r>
            <a:br>
              <a:rPr lang="es-CL" dirty="0"/>
            </a:br>
            <a:r>
              <a:rPr lang="es-CL" dirty="0" smtClean="0"/>
              <a:t>- Contaminantes</a:t>
            </a:r>
            <a:r>
              <a:rPr lang="es-CL" dirty="0"/>
              <a:t>: Silicio, Sodio, Agua Combustible, Hollín, Oxidación, Nitración, Sulfatos, Nitratos.</a:t>
            </a:r>
            <a:br>
              <a:rPr lang="es-CL" dirty="0"/>
            </a:br>
            <a:r>
              <a:rPr lang="es-CL" dirty="0" smtClean="0"/>
              <a:t>- Aditivos </a:t>
            </a:r>
            <a:r>
              <a:rPr lang="es-CL" dirty="0"/>
              <a:t>y condiciones del lubricante: Magnesio, Calcio, Zinc, Fósforo, Boro, Azufre, Viscosidad </a:t>
            </a:r>
            <a:br>
              <a:rPr lang="es-CL" dirty="0"/>
            </a:br>
            <a:r>
              <a:rPr lang="es-CL" dirty="0" smtClean="0"/>
              <a:t>- Grafito </a:t>
            </a:r>
            <a:r>
              <a:rPr lang="es-CL" dirty="0"/>
              <a:t>e historial: Para la </a:t>
            </a:r>
            <a:r>
              <a:rPr lang="es-CL" dirty="0" smtClean="0"/>
              <a:t>evaluación </a:t>
            </a:r>
            <a:r>
              <a:rPr lang="es-CL" dirty="0"/>
              <a:t>de las tendencias 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41517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39552" y="764704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i="1" u="sng" dirty="0" smtClean="0"/>
              <a:t>3.- ANALISIS POR ULTRASONIDO</a:t>
            </a:r>
          </a:p>
          <a:p>
            <a:endParaRPr lang="es-CL" dirty="0"/>
          </a:p>
          <a:p>
            <a:pPr algn="just"/>
            <a:r>
              <a:rPr lang="es-CL" dirty="0"/>
              <a:t>Este método estudia las </a:t>
            </a:r>
            <a:r>
              <a:rPr lang="es-CL" dirty="0" smtClean="0"/>
              <a:t>ondas de sonido </a:t>
            </a:r>
            <a:r>
              <a:rPr lang="es-CL" dirty="0"/>
              <a:t>de baja frecuencia producidas por los equipos que no son perceptibles por el </a:t>
            </a:r>
            <a:r>
              <a:rPr lang="es-CL" dirty="0" smtClean="0"/>
              <a:t>oído  </a:t>
            </a:r>
            <a:r>
              <a:rPr lang="es-CL" dirty="0"/>
              <a:t>humano.</a:t>
            </a:r>
          </a:p>
          <a:p>
            <a:pPr algn="just"/>
            <a:r>
              <a:rPr lang="es-CL" dirty="0"/>
              <a:t>Ultrasonido pasivo: Es producido por mecanismos rotantes, fugas de fluido, pérdidas de vacío, y arcos eléctricos. </a:t>
            </a:r>
            <a:endParaRPr lang="es-CL" dirty="0" smtClean="0"/>
          </a:p>
          <a:p>
            <a:pPr algn="just"/>
            <a:r>
              <a:rPr lang="es-CL" dirty="0" smtClean="0"/>
              <a:t>Pudiéndose </a:t>
            </a:r>
            <a:r>
              <a:rPr lang="es-CL" dirty="0"/>
              <a:t>detectarlo mediante la tecnología apropiada.</a:t>
            </a:r>
            <a:br>
              <a:rPr lang="es-CL" dirty="0"/>
            </a:br>
            <a:endParaRPr lang="es-CL" dirty="0" smtClean="0"/>
          </a:p>
          <a:p>
            <a:r>
              <a:rPr lang="es-CL" sz="2000" b="1" dirty="0" smtClean="0"/>
              <a:t>El </a:t>
            </a:r>
            <a:r>
              <a:rPr lang="es-CL" sz="2000" b="1" dirty="0"/>
              <a:t>Ultrasonido permite:</a:t>
            </a:r>
            <a:br>
              <a:rPr lang="es-CL" sz="2000" b="1" dirty="0"/>
            </a:br>
            <a:r>
              <a:rPr lang="es-CL" dirty="0"/>
              <a:t>Detección de fricción en maquinas rotativas.</a:t>
            </a:r>
            <a:br>
              <a:rPr lang="es-CL" dirty="0"/>
            </a:br>
            <a:r>
              <a:rPr lang="es-CL" dirty="0"/>
              <a:t>Detección de fallas y/o fugas en </a:t>
            </a:r>
            <a:r>
              <a:rPr lang="es-CL" dirty="0" smtClean="0"/>
              <a:t>válvulas</a:t>
            </a:r>
            <a:r>
              <a:rPr lang="es-CL" dirty="0"/>
              <a:t/>
            </a:r>
            <a:br>
              <a:rPr lang="es-CL" dirty="0"/>
            </a:br>
            <a:r>
              <a:rPr lang="es-CL" dirty="0"/>
              <a:t>Detección de fugas de fluidos.</a:t>
            </a:r>
            <a:br>
              <a:rPr lang="es-CL" dirty="0"/>
            </a:br>
            <a:r>
              <a:rPr lang="es-CL" dirty="0"/>
              <a:t>Pérdidas de vacío.</a:t>
            </a:r>
            <a:br>
              <a:rPr lang="es-CL" dirty="0"/>
            </a:br>
            <a:r>
              <a:rPr lang="es-CL" dirty="0"/>
              <a:t>Detección de "arco eléctrico".</a:t>
            </a:r>
            <a:br>
              <a:rPr lang="es-CL" dirty="0"/>
            </a:br>
            <a:r>
              <a:rPr lang="es-CL" dirty="0"/>
              <a:t>Verificación de la integridad de juntas de recintos estancos.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62038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1491" y="620688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Se </a:t>
            </a:r>
            <a:r>
              <a:rPr lang="es-CL" dirty="0"/>
              <a:t>denomina </a:t>
            </a:r>
            <a:r>
              <a:rPr lang="es-CL" i="1" dirty="0"/>
              <a:t>Ultrasonido Pasivo</a:t>
            </a:r>
            <a:r>
              <a:rPr lang="es-CL" dirty="0"/>
              <a:t> a la tecnología que permite captar el ultrasonido producido por diversas </a:t>
            </a:r>
            <a:r>
              <a:rPr lang="es-CL" dirty="0" smtClean="0"/>
              <a:t>fuentes.</a:t>
            </a:r>
            <a:endParaRPr lang="es-CL" dirty="0"/>
          </a:p>
          <a:p>
            <a:endParaRPr lang="es-CL" dirty="0" smtClean="0"/>
          </a:p>
          <a:p>
            <a:r>
              <a:rPr lang="es-CL" dirty="0" smtClean="0"/>
              <a:t>El </a:t>
            </a:r>
            <a:r>
              <a:rPr lang="es-CL" dirty="0"/>
              <a:t>sonido cuya frecuencia está por encima del rango de captación del oído humano (20-a-20.000 Hertz) se considera ultrasonido. 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Casi </a:t>
            </a:r>
            <a:r>
              <a:rPr lang="es-CL" dirty="0"/>
              <a:t>todas las fricciones mecánicas, arcos eléctricos y fugas de </a:t>
            </a:r>
            <a:r>
              <a:rPr lang="es-CL" dirty="0" smtClean="0"/>
              <a:t>presión  </a:t>
            </a:r>
            <a:r>
              <a:rPr lang="es-CL" dirty="0"/>
              <a:t>o vacío producen ultrasonido en un rango aproximado a los 40 </a:t>
            </a:r>
            <a:r>
              <a:rPr lang="es-CL" dirty="0" smtClean="0"/>
              <a:t>KHz.  </a:t>
            </a:r>
            <a:r>
              <a:rPr lang="es-CL" dirty="0"/>
              <a:t>Frecuencia con características muy aprovechables en el Mantenimiento Predictivo, puesto que las ondas sonoras son de corta longitud atenuándose rápidamente sin producir rebotes. </a:t>
            </a:r>
            <a:endParaRPr lang="es-CL" dirty="0" smtClean="0"/>
          </a:p>
          <a:p>
            <a:endParaRPr lang="es-CL" dirty="0"/>
          </a:p>
          <a:p>
            <a:r>
              <a:rPr lang="es-CL" dirty="0" smtClean="0"/>
              <a:t>Razón por la cual, </a:t>
            </a:r>
            <a:r>
              <a:rPr lang="es-CL" dirty="0"/>
              <a:t>el </a:t>
            </a:r>
            <a:r>
              <a:rPr lang="es-CL" dirty="0" smtClean="0"/>
              <a:t>ruido </a:t>
            </a:r>
            <a:r>
              <a:rPr lang="es-CL" dirty="0"/>
              <a:t>ambiental por más intenso que sea, no interfiere en la detección del ultrasonido. </a:t>
            </a:r>
            <a:endParaRPr lang="es-CL" dirty="0" smtClean="0"/>
          </a:p>
          <a:p>
            <a:endParaRPr lang="es-CL" dirty="0"/>
          </a:p>
          <a:p>
            <a:r>
              <a:rPr lang="es-CL" dirty="0" smtClean="0"/>
              <a:t>Además</a:t>
            </a:r>
            <a:r>
              <a:rPr lang="es-CL" dirty="0"/>
              <a:t>, la alta direccionalidad del ultrasonido en 40 </a:t>
            </a:r>
            <a:r>
              <a:rPr lang="es-CL" dirty="0" smtClean="0"/>
              <a:t>KHz. </a:t>
            </a:r>
            <a:r>
              <a:rPr lang="es-CL" dirty="0"/>
              <a:t>permite con rapidez y precisión la ubicación de la falla.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68295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548680"/>
            <a:ext cx="741682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/>
          </a:p>
          <a:p>
            <a:pPr algn="just"/>
            <a:r>
              <a:rPr lang="es-CL" dirty="0" smtClean="0"/>
              <a:t>La </a:t>
            </a:r>
            <a:r>
              <a:rPr lang="es-CL" dirty="0"/>
              <a:t>aplicación del análisis por ultrasonido se hace indispensable especialmente en la detección de fallas existentes en equipos rotantes que giran a velocidades inferiores a las 300 RPM, donde la técnica de medición de vibraciones se transforma en un procedimiento  ineficiente.</a:t>
            </a:r>
          </a:p>
          <a:p>
            <a:endParaRPr lang="es-CL" dirty="0" smtClean="0"/>
          </a:p>
          <a:p>
            <a:endParaRPr lang="es-CL" dirty="0"/>
          </a:p>
          <a:p>
            <a:pPr algn="just"/>
            <a:r>
              <a:rPr lang="es-CL" dirty="0" smtClean="0"/>
              <a:t>De </a:t>
            </a:r>
            <a:r>
              <a:rPr lang="es-CL" dirty="0"/>
              <a:t>modo que la medición de ultrasonido es en ocasiones complementaria con la medición de vibraciones, que se utiliza eficientemente sobre equipos rotantes que giran a velocidades superiores a las 300 RPM.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Al </a:t>
            </a:r>
            <a:r>
              <a:rPr lang="es-CL" dirty="0"/>
              <a:t>igual que en el resto del mundo industrializado, la actividad industrial en nuestro País tiene la imperiosa necesidad de lograr el perfil </a:t>
            </a:r>
          </a:p>
        </p:txBody>
      </p:sp>
    </p:spTree>
    <p:extLst>
      <p:ext uri="{BB962C8B-B14F-4D97-AF65-F5344CB8AC3E}">
        <p14:creationId xmlns:p14="http://schemas.microsoft.com/office/powerpoint/2010/main" val="2496221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sz="2400" b="1" dirty="0" smtClean="0"/>
              <a:t>	    PORCENTAJE DE USO</a:t>
            </a:r>
            <a:endParaRPr lang="es-ES" sz="2400" b="1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119732"/>
              </p:ext>
            </p:extLst>
          </p:nvPr>
        </p:nvGraphicFramePr>
        <p:xfrm>
          <a:off x="1115616" y="1628800"/>
          <a:ext cx="6096000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% DE USO Ò FCIA DE USO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80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ENTRE 50 Y 80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50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980728"/>
            <a:ext cx="76328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i="1" u="sng" dirty="0" smtClean="0"/>
              <a:t>4.- ANALISIS POR TERMOGRAFIA</a:t>
            </a:r>
          </a:p>
          <a:p>
            <a:endParaRPr lang="es-CL" dirty="0"/>
          </a:p>
          <a:p>
            <a:pPr algn="just"/>
            <a:r>
              <a:rPr lang="es-CL" dirty="0"/>
              <a:t>La Termografía Infrarroja es una técnica que permite, a distancia y sin ningún contacto, medir y visualizar temperaturas de superficie con precisión. 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Los </a:t>
            </a:r>
            <a:r>
              <a:rPr lang="es-CL" dirty="0"/>
              <a:t>ojos humanos no son sensibles a la </a:t>
            </a:r>
            <a:r>
              <a:rPr lang="es-CL" dirty="0" smtClean="0"/>
              <a:t>radiación infrarroja </a:t>
            </a:r>
            <a:r>
              <a:rPr lang="es-CL" dirty="0"/>
              <a:t>emitida por un objeto, pero las cámaras </a:t>
            </a:r>
            <a:r>
              <a:rPr lang="es-CL" dirty="0" smtClean="0"/>
              <a:t>termografías,  o </a:t>
            </a:r>
            <a:r>
              <a:rPr lang="es-CL" dirty="0"/>
              <a:t>de termovisión, son capaces de medir la energía con </a:t>
            </a:r>
            <a:r>
              <a:rPr lang="es-CL" dirty="0" smtClean="0"/>
              <a:t>sensores  </a:t>
            </a:r>
            <a:r>
              <a:rPr lang="es-CL" dirty="0"/>
              <a:t>infrarrojos, capacitados para "ver" en estas longitudes de onda.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Esto </a:t>
            </a:r>
            <a:r>
              <a:rPr lang="es-CL" dirty="0"/>
              <a:t>nos permite medir la energía radiante emitida por objetos y, por consiguiente, determinar la </a:t>
            </a:r>
            <a:r>
              <a:rPr lang="es-CL" dirty="0" smtClean="0"/>
              <a:t>temperatura  </a:t>
            </a:r>
            <a:r>
              <a:rPr lang="es-CL" dirty="0"/>
              <a:t>de la superficie a distancia, en tiempo real y sin contacto. </a:t>
            </a:r>
          </a:p>
          <a:p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6604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1268760"/>
            <a:ext cx="75608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La gran mayoría de los problemas y </a:t>
            </a:r>
            <a:r>
              <a:rPr lang="es-CL" dirty="0" smtClean="0"/>
              <a:t>fallas </a:t>
            </a:r>
            <a:r>
              <a:rPr lang="es-CL" dirty="0"/>
              <a:t>en el entorno </a:t>
            </a:r>
            <a:r>
              <a:rPr lang="es-CL" dirty="0" smtClean="0"/>
              <a:t>industrial,  </a:t>
            </a:r>
            <a:r>
              <a:rPr lang="es-CL" dirty="0"/>
              <a:t>ya sea de tipo mecánico, eléctrico y de </a:t>
            </a:r>
            <a:r>
              <a:rPr lang="es-CL" dirty="0" smtClean="0"/>
              <a:t>fabricación,  </a:t>
            </a:r>
            <a:r>
              <a:rPr lang="es-CL" dirty="0"/>
              <a:t>están precedidos por cambios de temperatura que pueden ser detectados mediante la monitorización de temperatura con sistema de Termovisión por Infrarrojos.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Con </a:t>
            </a:r>
            <a:r>
              <a:rPr lang="es-CL" dirty="0"/>
              <a:t>la implementación de </a:t>
            </a:r>
            <a:r>
              <a:rPr lang="es-CL" dirty="0" smtClean="0"/>
              <a:t>programas </a:t>
            </a:r>
            <a:r>
              <a:rPr lang="es-CL" dirty="0"/>
              <a:t>de inspecciones termográficas en instalaciones, maquinaria, cuadros eléctricos, etc. es posible minimizar el riesgo de una falla de equipos y sus consecuencias, a la vez que también ofrece una herramienta para el control de </a:t>
            </a:r>
            <a:r>
              <a:rPr lang="es-CL" dirty="0" smtClean="0"/>
              <a:t>calidad </a:t>
            </a:r>
            <a:r>
              <a:rPr lang="es-CL" dirty="0"/>
              <a:t>de las reparaciones efectuadas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El análisis mediante Termografía infrarroja debe complementarse con otras técnicas y </a:t>
            </a:r>
            <a:r>
              <a:rPr lang="es-CL" dirty="0" smtClean="0"/>
              <a:t>sistemas  </a:t>
            </a:r>
            <a:r>
              <a:rPr lang="es-CL" dirty="0"/>
              <a:t>de </a:t>
            </a:r>
            <a:r>
              <a:rPr lang="es-CL" dirty="0" smtClean="0"/>
              <a:t>ensayo </a:t>
            </a:r>
            <a:r>
              <a:rPr lang="es-CL" dirty="0"/>
              <a:t>conocidos,  como pueden ser el análisis de aceites lubricantes, el análisis de vibraciones, los ultrasonidos pasivos y el análisis predictivo en </a:t>
            </a:r>
            <a:r>
              <a:rPr lang="es-CL" dirty="0" smtClean="0"/>
              <a:t>motores </a:t>
            </a:r>
            <a:r>
              <a:rPr lang="es-CL" dirty="0"/>
              <a:t>eléctricos. Pueden añadirse los </a:t>
            </a:r>
            <a:r>
              <a:rPr lang="es-CL" dirty="0" smtClean="0"/>
              <a:t>ensayos no </a:t>
            </a:r>
            <a:r>
              <a:rPr lang="es-CL" dirty="0"/>
              <a:t>destructivos clásicos: ensayos, radiográfico, el ultrasonido activo, partículas magnéticas, etc.</a:t>
            </a:r>
          </a:p>
          <a:p>
            <a:pPr algn="just"/>
            <a:r>
              <a:rPr lang="es-C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556488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692696"/>
            <a:ext cx="77768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El análisis mediante Termografía infrarroja debe complementarse con otras técnicas y </a:t>
            </a:r>
            <a:r>
              <a:rPr lang="es-CL" dirty="0" smtClean="0"/>
              <a:t>sistemas de ensayo </a:t>
            </a:r>
            <a:r>
              <a:rPr lang="es-CL" dirty="0"/>
              <a:t>conocidos,  como pueden ser el análisis de aceites lubricantes, el análisis de vibraciones, los ultrasonidos pasivos y el análisis predictivo en </a:t>
            </a:r>
            <a:r>
              <a:rPr lang="es-CL" dirty="0" smtClean="0"/>
              <a:t>motores </a:t>
            </a:r>
            <a:r>
              <a:rPr lang="es-CL" dirty="0"/>
              <a:t>eléctricos. </a:t>
            </a:r>
            <a:endParaRPr lang="es-CL" dirty="0" smtClean="0"/>
          </a:p>
          <a:p>
            <a:endParaRPr lang="es-CL" dirty="0"/>
          </a:p>
          <a:p>
            <a:r>
              <a:rPr lang="es-CL" dirty="0" smtClean="0"/>
              <a:t>Pueden </a:t>
            </a:r>
            <a:r>
              <a:rPr lang="es-CL" dirty="0"/>
              <a:t>añadirse los </a:t>
            </a:r>
            <a:r>
              <a:rPr lang="es-CL" dirty="0" smtClean="0"/>
              <a:t>ensayos no </a:t>
            </a:r>
            <a:r>
              <a:rPr lang="es-CL" dirty="0"/>
              <a:t>destructivos clásicos: ensayos, radiográfico, el ultrasonido activo, partículas magnéticas, etc.</a:t>
            </a:r>
          </a:p>
          <a:p>
            <a:endParaRPr lang="es-CL" dirty="0" smtClean="0"/>
          </a:p>
          <a:p>
            <a:r>
              <a:rPr lang="es-CL" dirty="0" smtClean="0"/>
              <a:t>El </a:t>
            </a:r>
            <a:r>
              <a:rPr lang="es-CL" dirty="0"/>
              <a:t>análisis mediante Cámaras Termográficas Infrarrojas, está recomendado para:</a:t>
            </a:r>
          </a:p>
          <a:p>
            <a:endParaRPr lang="es-CL" dirty="0" smtClean="0"/>
          </a:p>
          <a:p>
            <a:r>
              <a:rPr lang="es-CL" dirty="0" smtClean="0"/>
              <a:t>Instalaciones </a:t>
            </a:r>
            <a:r>
              <a:rPr lang="es-CL" dirty="0"/>
              <a:t>y líneas eléctricas de Alta y Baja Tensión</a:t>
            </a:r>
            <a:r>
              <a:rPr lang="es-CL" dirty="0" smtClean="0"/>
              <a:t>. Cuadros</a:t>
            </a:r>
            <a:r>
              <a:rPr lang="es-CL" dirty="0"/>
              <a:t>, conexiones, bornes, </a:t>
            </a:r>
            <a:r>
              <a:rPr lang="es-CL" dirty="0" smtClean="0"/>
              <a:t>transformadores, </a:t>
            </a:r>
            <a:r>
              <a:rPr lang="es-CL" dirty="0"/>
              <a:t>fusibles y empalmes eléctricos</a:t>
            </a:r>
            <a:r>
              <a:rPr lang="es-CL" dirty="0" smtClean="0"/>
              <a:t>. Motores </a:t>
            </a:r>
            <a:r>
              <a:rPr lang="es-CL" dirty="0"/>
              <a:t>eléctricos, generadores, bobinados,  etc.</a:t>
            </a:r>
          </a:p>
          <a:p>
            <a:r>
              <a:rPr lang="es-CL" dirty="0" smtClean="0"/>
              <a:t>Reductores</a:t>
            </a:r>
            <a:r>
              <a:rPr lang="es-CL" dirty="0"/>
              <a:t>, frenos, rodamientos, acoplamientos y embragues mecánicos.</a:t>
            </a:r>
          </a:p>
          <a:p>
            <a:r>
              <a:rPr lang="es-CL" dirty="0"/>
              <a:t>Hornos, </a:t>
            </a:r>
            <a:r>
              <a:rPr lang="es-CL" dirty="0" smtClean="0"/>
              <a:t>calderas </a:t>
            </a:r>
            <a:r>
              <a:rPr lang="es-CL" dirty="0"/>
              <a:t>e intercambiadores de </a:t>
            </a:r>
            <a:r>
              <a:rPr lang="es-CL" dirty="0" smtClean="0"/>
              <a:t>calor.</a:t>
            </a:r>
            <a:r>
              <a:rPr lang="es-CL" dirty="0"/>
              <a:t> </a:t>
            </a:r>
            <a:r>
              <a:rPr lang="es-CL" dirty="0" smtClean="0"/>
              <a:t>Instalaciones </a:t>
            </a:r>
            <a:r>
              <a:rPr lang="es-CL" dirty="0"/>
              <a:t>de climatización.</a:t>
            </a:r>
          </a:p>
          <a:p>
            <a:r>
              <a:rPr lang="es-CL" dirty="0"/>
              <a:t>Líneas de producción, corte, prensado, forja, tratamientos térmicos. 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723730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83671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b="1" dirty="0" smtClean="0"/>
          </a:p>
          <a:p>
            <a:endParaRPr lang="es-CL" b="1" dirty="0"/>
          </a:p>
          <a:p>
            <a:r>
              <a:rPr lang="es-CL" b="1" dirty="0" smtClean="0"/>
              <a:t>Las </a:t>
            </a:r>
            <a:r>
              <a:rPr lang="es-CL" b="1" dirty="0"/>
              <a:t>ventajas que ofrece el Mantenimiento Preventivo por Termovisión son</a:t>
            </a:r>
            <a:r>
              <a:rPr lang="es-CL" dirty="0" smtClean="0"/>
              <a:t>:</a:t>
            </a:r>
          </a:p>
          <a:p>
            <a:endParaRPr lang="es-CL" dirty="0"/>
          </a:p>
          <a:p>
            <a:pPr marL="285750" indent="-285750">
              <a:buFont typeface="Wingdings" pitchFamily="2" charset="2"/>
              <a:buChar char="Ø"/>
            </a:pPr>
            <a:r>
              <a:rPr lang="es-CL" dirty="0"/>
              <a:t>Método de análisis sin detención de </a:t>
            </a:r>
            <a:r>
              <a:rPr lang="es-CL" dirty="0" smtClean="0"/>
              <a:t>procesos productivos</a:t>
            </a:r>
            <a:r>
              <a:rPr lang="es-CL" dirty="0"/>
              <a:t>, </a:t>
            </a:r>
            <a:endParaRPr lang="es-CL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Ahorra gastos.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Baja </a:t>
            </a:r>
            <a:r>
              <a:rPr lang="es-CL" dirty="0"/>
              <a:t>peligrosidad para el operario por evitar la necesidad de contacto con el equipo</a:t>
            </a:r>
            <a:r>
              <a:rPr lang="es-CL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Determinación </a:t>
            </a:r>
            <a:r>
              <a:rPr lang="es-CL" dirty="0"/>
              <a:t>exacta de puntos deficientes en una línea de </a:t>
            </a:r>
            <a:r>
              <a:rPr lang="es-CL" dirty="0" smtClean="0"/>
              <a:t>proceso.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Reduce </a:t>
            </a:r>
            <a:r>
              <a:rPr lang="es-CL" dirty="0"/>
              <a:t>el tiempo de reparación por la localización precisa de la Falla</a:t>
            </a:r>
            <a:r>
              <a:rPr lang="es-CL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Facilita informes muy </a:t>
            </a:r>
            <a:r>
              <a:rPr lang="es-CL" dirty="0"/>
              <a:t>precisos al personal de mantenimiento</a:t>
            </a:r>
            <a:r>
              <a:rPr lang="es-CL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CL" dirty="0" smtClean="0"/>
              <a:t>Ayuda </a:t>
            </a:r>
            <a:r>
              <a:rPr lang="es-CL" dirty="0"/>
              <a:t>al seguimiento de las reparaciones previas.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600592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620688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b="1" i="1" u="sng" dirty="0" smtClean="0"/>
          </a:p>
          <a:p>
            <a:endParaRPr lang="es-CL" b="1" i="1" u="sng" dirty="0"/>
          </a:p>
          <a:p>
            <a:r>
              <a:rPr lang="es-CL" b="1" i="1" u="sng" dirty="0" smtClean="0"/>
              <a:t>5.- ANALISIS POR ARBOL DE FALLAS</a:t>
            </a:r>
          </a:p>
          <a:p>
            <a:endParaRPr lang="es-CL" b="1" i="1" u="sng" dirty="0" smtClean="0"/>
          </a:p>
          <a:p>
            <a:pPr algn="just"/>
            <a:r>
              <a:rPr lang="es-CL" dirty="0" smtClean="0"/>
              <a:t>El </a:t>
            </a:r>
            <a:r>
              <a:rPr lang="es-CL" dirty="0"/>
              <a:t>Análisis por </a:t>
            </a:r>
            <a:r>
              <a:rPr lang="es-CL" dirty="0" smtClean="0"/>
              <a:t>Arboles de Fallas </a:t>
            </a:r>
            <a:r>
              <a:rPr lang="es-CL" dirty="0"/>
              <a:t>(AAF), es una técnica deductiva que se centra en un suceso accidental particular (accidente) y proporciona un método para determinar las causas que han producido dicho accidente.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El </a:t>
            </a:r>
            <a:r>
              <a:rPr lang="es-CL" dirty="0"/>
              <a:t>hecho de su gran utilización se basa en que puede proporcionar resultados tanto cualitativos mediante la búsqueda de caminos críticos, como cuantitativos, en términos de </a:t>
            </a:r>
            <a:r>
              <a:rPr lang="es-CL" dirty="0" smtClean="0"/>
              <a:t>probabilidad de fallas </a:t>
            </a:r>
            <a:r>
              <a:rPr lang="es-CL" dirty="0"/>
              <a:t>de componentes.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Para </a:t>
            </a:r>
            <a:r>
              <a:rPr lang="es-CL" dirty="0"/>
              <a:t>el tratamiento del problema se utiliza un </a:t>
            </a:r>
            <a:r>
              <a:rPr lang="es-CL" dirty="0" smtClean="0"/>
              <a:t>modelo </a:t>
            </a:r>
            <a:r>
              <a:rPr lang="es-CL" dirty="0"/>
              <a:t>gráfico que muestra las distintas combinaciones de </a:t>
            </a:r>
            <a:r>
              <a:rPr lang="es-CL" dirty="0" smtClean="0"/>
              <a:t>fallas </a:t>
            </a:r>
            <a:r>
              <a:rPr lang="es-CL" dirty="0"/>
              <a:t>de componentes y/o errores humanos cuya ocurrencia simultánea es suficiente para desembocar en un suceso accidental.</a:t>
            </a:r>
          </a:p>
          <a:p>
            <a:pPr algn="just"/>
            <a:endParaRPr lang="es-CL" dirty="0" smtClean="0"/>
          </a:p>
          <a:p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02358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764704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L" dirty="0" smtClean="0"/>
          </a:p>
          <a:p>
            <a:pPr algn="just"/>
            <a:r>
              <a:rPr lang="es-CL" dirty="0" smtClean="0"/>
              <a:t>La </a:t>
            </a:r>
            <a:r>
              <a:rPr lang="es-CL" dirty="0"/>
              <a:t>técnica consiste en un proceso deductivo basado en las leyes del Algebra de Boole, que permite determinar la expresión de sucesos complejos estudiados en </a:t>
            </a:r>
            <a:r>
              <a:rPr lang="es-CL" dirty="0" smtClean="0"/>
              <a:t>función </a:t>
            </a:r>
            <a:r>
              <a:rPr lang="es-CL" dirty="0"/>
              <a:t>de las fallas básicas de los elementos que intervienen en él.</a:t>
            </a:r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Consiste </a:t>
            </a:r>
            <a:r>
              <a:rPr lang="es-CL" dirty="0"/>
              <a:t>en descomponer sistemáticamente un suceso </a:t>
            </a:r>
            <a:r>
              <a:rPr lang="es-CL" dirty="0" smtClean="0"/>
              <a:t>complejo, en </a:t>
            </a:r>
            <a:r>
              <a:rPr lang="es-CL" dirty="0"/>
              <a:t>sucesos intermedios hasta llegar a sucesos básicos, ligados normalmente a </a:t>
            </a:r>
            <a:r>
              <a:rPr lang="es-CL" dirty="0" smtClean="0"/>
              <a:t>fallas </a:t>
            </a:r>
            <a:r>
              <a:rPr lang="es-CL" dirty="0"/>
              <a:t>de componentes, errores humanos, errores operativos, etc.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Este </a:t>
            </a:r>
            <a:r>
              <a:rPr lang="es-CL" dirty="0"/>
              <a:t>proceso se realiza enlazando dichos tipos de sucesos mediante lo que se denomina puertas lógicas que representan los operadores del álgebra de sucesos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Cada uno de estos aspectos se representa gráficamente durante la elaboración del árbol mediante diferentes </a:t>
            </a:r>
            <a:r>
              <a:rPr lang="es-CL" dirty="0" smtClean="0"/>
              <a:t>símbolos que </a:t>
            </a:r>
            <a:r>
              <a:rPr lang="es-CL" dirty="0"/>
              <a:t>representan los tipos de sucesos, las puertas lógicas y las transferencias o desarrollos posteriores del árbol.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928913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692696"/>
            <a:ext cx="79208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i="1" u="sng" dirty="0" smtClean="0"/>
              <a:t>6.- ANALISIS FMECA</a:t>
            </a:r>
          </a:p>
          <a:p>
            <a:endParaRPr lang="es-CL" b="1" dirty="0"/>
          </a:p>
          <a:p>
            <a:pPr algn="just"/>
            <a:r>
              <a:rPr lang="es-CL" dirty="0" smtClean="0"/>
              <a:t> Otra </a:t>
            </a:r>
            <a:r>
              <a:rPr lang="es-CL" dirty="0"/>
              <a:t>útil técnica para la eliminación de las características de diseño deficientes es el análisis de los modos y efectos de </a:t>
            </a:r>
            <a:r>
              <a:rPr lang="es-CL" dirty="0" smtClean="0"/>
              <a:t>fallas </a:t>
            </a:r>
            <a:r>
              <a:rPr lang="es-CL" dirty="0"/>
              <a:t>(FMEA); o análisis de modos de </a:t>
            </a:r>
            <a:r>
              <a:rPr lang="es-CL" dirty="0" smtClean="0"/>
              <a:t>fallas </a:t>
            </a:r>
            <a:r>
              <a:rPr lang="es-CL" dirty="0"/>
              <a:t>y efectos críticos (FMECA) 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La </a:t>
            </a:r>
            <a:r>
              <a:rPr lang="es-CL" dirty="0"/>
              <a:t>intención es identificar las áreas o ensambles que es más probable que den lugar a </a:t>
            </a:r>
            <a:r>
              <a:rPr lang="es-CL" dirty="0" smtClean="0"/>
              <a:t>fallas </a:t>
            </a:r>
            <a:r>
              <a:rPr lang="es-CL" dirty="0"/>
              <a:t>del conjunto.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El </a:t>
            </a:r>
            <a:r>
              <a:rPr lang="es-CL" dirty="0"/>
              <a:t>FMEA define la función como la tarea que realiza un </a:t>
            </a:r>
            <a:r>
              <a:rPr lang="es-CL" dirty="0" smtClean="0"/>
              <a:t>componente, por </a:t>
            </a:r>
            <a:r>
              <a:rPr lang="es-CL" dirty="0"/>
              <a:t>ejemplo, la función de una válvula es abrir y </a:t>
            </a:r>
            <a:r>
              <a:rPr lang="es-CL" dirty="0" smtClean="0"/>
              <a:t>cerrar,  </a:t>
            </a:r>
            <a:r>
              <a:rPr lang="es-CL" dirty="0"/>
              <a:t>y los modos de </a:t>
            </a:r>
            <a:r>
              <a:rPr lang="es-CL" dirty="0" smtClean="0"/>
              <a:t>falla </a:t>
            </a:r>
            <a:r>
              <a:rPr lang="es-CL" dirty="0"/>
              <a:t>son las formas en las que el componente puede fallar. </a:t>
            </a:r>
            <a:endParaRPr lang="es-CL" dirty="0" smtClean="0"/>
          </a:p>
          <a:p>
            <a:pPr algn="just"/>
            <a:r>
              <a:rPr lang="es-CL" dirty="0" smtClean="0"/>
              <a:t>La </a:t>
            </a:r>
            <a:r>
              <a:rPr lang="es-CL" dirty="0"/>
              <a:t>válvula fallará en la apertura si se rompe su resorte, pero también puede tropezar en su guía o mantenerse en posición de abierta por la leva debido a una rotura en la correa de árbol de levas.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333588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751344"/>
            <a:ext cx="74888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La técnica consiste en evaluar tres aspectos del sistema y su operación:</a:t>
            </a:r>
          </a:p>
          <a:p>
            <a:endParaRPr lang="es-CL" dirty="0" smtClean="0"/>
          </a:p>
          <a:p>
            <a:r>
              <a:rPr lang="es-CL" dirty="0" smtClean="0"/>
              <a:t>Condiciones </a:t>
            </a:r>
            <a:r>
              <a:rPr lang="es-CL" dirty="0"/>
              <a:t>anticipadas de </a:t>
            </a:r>
            <a:r>
              <a:rPr lang="es-CL" dirty="0" smtClean="0"/>
              <a:t>operación</a:t>
            </a:r>
          </a:p>
          <a:p>
            <a:r>
              <a:rPr lang="es-CL" dirty="0" smtClean="0"/>
              <a:t>Falla </a:t>
            </a:r>
            <a:r>
              <a:rPr lang="es-CL" dirty="0"/>
              <a:t>más probable.</a:t>
            </a:r>
          </a:p>
          <a:p>
            <a:r>
              <a:rPr lang="es-CL" dirty="0"/>
              <a:t>Efecto de </a:t>
            </a:r>
            <a:r>
              <a:rPr lang="es-CL" dirty="0" smtClean="0"/>
              <a:t>falla </a:t>
            </a:r>
            <a:r>
              <a:rPr lang="es-CL" dirty="0"/>
              <a:t>en el rendimiento.</a:t>
            </a:r>
          </a:p>
          <a:p>
            <a:r>
              <a:rPr lang="es-CL" dirty="0"/>
              <a:t>Severidad del </a:t>
            </a:r>
            <a:r>
              <a:rPr lang="es-CL" dirty="0" smtClean="0"/>
              <a:t>falla </a:t>
            </a:r>
            <a:r>
              <a:rPr lang="es-CL" dirty="0"/>
              <a:t>en el mecanismo.</a:t>
            </a:r>
          </a:p>
          <a:p>
            <a:r>
              <a:rPr lang="es-CL" dirty="0"/>
              <a:t> La probabilidad de </a:t>
            </a:r>
            <a:r>
              <a:rPr lang="es-CL" dirty="0" smtClean="0"/>
              <a:t>fallas </a:t>
            </a:r>
            <a:r>
              <a:rPr lang="es-CL" dirty="0"/>
              <a:t>se evalúa generalmente en una </a:t>
            </a:r>
            <a:r>
              <a:rPr lang="es-CL" dirty="0" smtClean="0"/>
              <a:t>escala de </a:t>
            </a:r>
            <a:r>
              <a:rPr lang="es-CL" dirty="0"/>
              <a:t>1 a 10, con la criticidad aumentando con el valor del número.</a:t>
            </a:r>
          </a:p>
          <a:p>
            <a:endParaRPr lang="es-CL" dirty="0" smtClean="0"/>
          </a:p>
          <a:p>
            <a:r>
              <a:rPr lang="es-CL" dirty="0" smtClean="0"/>
              <a:t>Esta </a:t>
            </a:r>
            <a:r>
              <a:rPr lang="es-CL" dirty="0"/>
              <a:t>técnica es útil para evaluar soluciones alternativas a un problema pero no es fácil de usar con precisión en nuevos diseños</a:t>
            </a:r>
            <a:r>
              <a:rPr lang="es-CL" dirty="0" smtClean="0"/>
              <a:t>.</a:t>
            </a:r>
          </a:p>
          <a:p>
            <a:endParaRPr lang="es-CL" dirty="0"/>
          </a:p>
          <a:p>
            <a:r>
              <a:rPr lang="es-CL" dirty="0"/>
              <a:t>El FMEA es útil para evaluar si hay en un ensamble un número innecesario de componentes puesto que la </a:t>
            </a:r>
            <a:r>
              <a:rPr lang="es-CL" dirty="0" smtClean="0"/>
              <a:t>interacción de </a:t>
            </a:r>
            <a:r>
              <a:rPr lang="es-CL" dirty="0"/>
              <a:t>un ensamble con otro multiplicará los efectos de un fallo. Es igualmente útil para analizar el producto y el equipo que se utiliza para producirlo</a:t>
            </a:r>
            <a:r>
              <a:rPr lang="es-CL" dirty="0" smtClean="0"/>
              <a:t>.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224107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476672"/>
            <a:ext cx="7560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/>
          </a:p>
          <a:p>
            <a:r>
              <a:rPr lang="es-CL" dirty="0" smtClean="0"/>
              <a:t>El </a:t>
            </a:r>
            <a:r>
              <a:rPr lang="es-CL" dirty="0"/>
              <a:t>FMEA, ayuda en la identificación de los modos de </a:t>
            </a:r>
            <a:r>
              <a:rPr lang="es-CL" dirty="0" smtClean="0"/>
              <a:t>falla </a:t>
            </a:r>
            <a:r>
              <a:rPr lang="es-CL" dirty="0"/>
              <a:t>que es probable que causen problemas de uso del producto. </a:t>
            </a:r>
            <a:endParaRPr lang="es-CL" dirty="0" smtClean="0"/>
          </a:p>
          <a:p>
            <a:r>
              <a:rPr lang="es-CL" dirty="0" smtClean="0"/>
              <a:t>Ayuda </a:t>
            </a:r>
            <a:r>
              <a:rPr lang="es-CL" dirty="0"/>
              <a:t>también a eliminar debilidades o complicaciones excesivas del diseño, y a identificar los componentes que pueden fallar con mayor probabilidad. </a:t>
            </a:r>
            <a:endParaRPr lang="es-CL" dirty="0" smtClean="0"/>
          </a:p>
          <a:p>
            <a:r>
              <a:rPr lang="es-CL" dirty="0" smtClean="0"/>
              <a:t>Su empleo no </a:t>
            </a:r>
            <a:r>
              <a:rPr lang="es-CL" dirty="0"/>
              <a:t>debe confinarse al producto que se desarrolla por el </a:t>
            </a:r>
            <a:r>
              <a:rPr lang="es-CL" dirty="0" smtClean="0"/>
              <a:t>grupo </a:t>
            </a:r>
            <a:r>
              <a:rPr lang="es-CL" dirty="0"/>
              <a:t>de trabajo. </a:t>
            </a:r>
            <a:endParaRPr lang="es-CL" dirty="0" smtClean="0"/>
          </a:p>
          <a:p>
            <a:r>
              <a:rPr lang="es-CL" dirty="0" smtClean="0"/>
              <a:t>Puede </a:t>
            </a:r>
            <a:r>
              <a:rPr lang="es-CL" dirty="0"/>
              <a:t>también usarse eficazmente para evaluar las causas de parada en las máquinas de producción antes de completar el diseño.</a:t>
            </a:r>
          </a:p>
        </p:txBody>
      </p:sp>
    </p:spTree>
    <p:extLst>
      <p:ext uri="{BB962C8B-B14F-4D97-AF65-F5344CB8AC3E}">
        <p14:creationId xmlns:p14="http://schemas.microsoft.com/office/powerpoint/2010/main" val="21728450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620688"/>
            <a:ext cx="8352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/>
              <a:t>CONCLUSIÓN.</a:t>
            </a:r>
            <a:endParaRPr lang="es-CL" dirty="0"/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Es </a:t>
            </a:r>
            <a:r>
              <a:rPr lang="es-CL" dirty="0"/>
              <a:t>importante considerar que la </a:t>
            </a:r>
            <a:r>
              <a:rPr lang="es-CL" dirty="0" smtClean="0"/>
              <a:t>productividad de </a:t>
            </a:r>
            <a:r>
              <a:rPr lang="es-CL" dirty="0"/>
              <a:t>una industria aumentará en la medida que las fallas en las máquinas disminuyan de una forma sustentable en el tiempo. </a:t>
            </a:r>
            <a:endParaRPr lang="es-CL" dirty="0" smtClean="0"/>
          </a:p>
          <a:p>
            <a:pPr algn="just"/>
            <a:r>
              <a:rPr lang="es-CL" dirty="0" smtClean="0"/>
              <a:t>Para </a:t>
            </a:r>
            <a:r>
              <a:rPr lang="es-CL" dirty="0"/>
              <a:t>lograr lo anterior, resulta indispensable contar con la </a:t>
            </a:r>
            <a:r>
              <a:rPr lang="es-CL" dirty="0" smtClean="0"/>
              <a:t>estrategia  </a:t>
            </a:r>
            <a:r>
              <a:rPr lang="es-CL" dirty="0"/>
              <a:t>de mantenimiento más apropiada y con personal capacitado tanto en el uso de las técnicas de análisis y diagnóstico de fallas implementadas como también con </a:t>
            </a:r>
            <a:r>
              <a:rPr lang="es-CL" dirty="0" smtClean="0"/>
              <a:t>conocimiento suficiente </a:t>
            </a:r>
            <a:r>
              <a:rPr lang="es-CL" dirty="0"/>
              <a:t>sobre las características de diseño y funcionamiento de las máquinas.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Se </a:t>
            </a:r>
            <a:r>
              <a:rPr lang="es-CL" dirty="0"/>
              <a:t>mencionaron varias de las técnicas de análisis utilizadas hoy en día, </a:t>
            </a:r>
            <a:r>
              <a:rPr lang="es-CL" dirty="0" smtClean="0"/>
              <a:t>su </a:t>
            </a:r>
            <a:r>
              <a:rPr lang="es-CL" dirty="0"/>
              <a:t>alcance así como la necesidad de usar diferentes </a:t>
            </a:r>
            <a:r>
              <a:rPr lang="es-CL" dirty="0" smtClean="0"/>
              <a:t>indicadores con </a:t>
            </a:r>
            <a:r>
              <a:rPr lang="es-CL" dirty="0"/>
              <a:t>el fin de llegar a un diagnóstico acertado. </a:t>
            </a:r>
            <a:endParaRPr lang="es-CL" dirty="0" smtClean="0"/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Diagnosticado </a:t>
            </a:r>
            <a:r>
              <a:rPr lang="es-CL" dirty="0"/>
              <a:t>y solucionado los problemas, la vida de las máquinas y su producción aumentará y por tanto, los costos de mantenimiento disminuirán.</a:t>
            </a:r>
          </a:p>
          <a:p>
            <a:pPr algn="just"/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025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987824" y="612844"/>
            <a:ext cx="518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        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575016"/>
              </p:ext>
            </p:extLst>
          </p:nvPr>
        </p:nvGraphicFramePr>
        <p:xfrm>
          <a:off x="1115616" y="1628800"/>
          <a:ext cx="6096000" cy="4230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ALTERNATIVA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SIN POSIBILIDAD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RECURSO EXTERNO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RECURSO EN STOCK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EQUIPO DUPLICADO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1008112" y="87445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s-CL" sz="2400" b="1" dirty="0" smtClean="0"/>
              <a:t>INSTALACION ALTERNATIVA</a:t>
            </a:r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19698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INFLUENCIA EN EL RESTO DE LA PLANTA</a:t>
            </a:r>
            <a:endParaRPr lang="es-ES" sz="24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38604"/>
              </p:ext>
            </p:extLst>
          </p:nvPr>
        </p:nvGraphicFramePr>
        <p:xfrm>
          <a:off x="1115616" y="1628800"/>
          <a:ext cx="6096000" cy="4230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INFLUENCIA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SOBRE TODA LA PLANTA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IMPORTANTE</a:t>
                      </a:r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RELATIVA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pPr algn="l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SOLO EL EQUIPO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537529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IMPORTANCIA SOBRE LA CALIDAD DEL PRODUCTO FINAL</a:t>
            </a:r>
            <a:endParaRPr lang="es-ES" sz="24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371006"/>
              </p:ext>
            </p:extLst>
          </p:nvPr>
        </p:nvGraphicFramePr>
        <p:xfrm>
          <a:off x="1115616" y="1628800"/>
          <a:ext cx="6096000" cy="4230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IMPORTANCIA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DECISIVA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IMPORTANTE RETRABAJO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RELATIVA DENTRO DE LA TOLERANCIA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NULA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889844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/>
              <a:t>  </a:t>
            </a:r>
            <a:r>
              <a:rPr lang="es-ES" sz="2400" b="1" dirty="0" smtClean="0"/>
              <a:t>HORAS DE PARADA POR AVERIA</a:t>
            </a:r>
            <a:endParaRPr lang="es-ES" sz="24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4649"/>
              </p:ext>
            </p:extLst>
          </p:nvPr>
        </p:nvGraphicFramePr>
        <p:xfrm>
          <a:off x="1115616" y="1628800"/>
          <a:ext cx="6096000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Nº  DE HORAS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3 horas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1 à 3 horas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1 horas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935142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/>
              <a:t>    </a:t>
            </a:r>
            <a:r>
              <a:rPr lang="es-ES" sz="2400" b="1" dirty="0" smtClean="0"/>
              <a:t>IMPORTANCIA SOBRE EL MEDIO AMBIENTE </a:t>
            </a:r>
            <a:endParaRPr lang="es-ES" sz="24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435018"/>
              </p:ext>
            </p:extLst>
          </p:nvPr>
        </p:nvGraphicFramePr>
        <p:xfrm>
          <a:off x="1115616" y="1628800"/>
          <a:ext cx="6096000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INDICE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GRAVE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RELATIVA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NULA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68477" y="692696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/>
              <a:t>     </a:t>
            </a:r>
            <a:r>
              <a:rPr lang="es-ES" sz="2400" b="1" dirty="0" smtClean="0"/>
              <a:t>IMPORTANCIA SOBRE LA SEGURIDAD</a:t>
            </a:r>
            <a:endParaRPr lang="es-ES" sz="24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70739"/>
              </p:ext>
            </p:extLst>
          </p:nvPr>
        </p:nvGraphicFramePr>
        <p:xfrm>
          <a:off x="1115616" y="1628800"/>
          <a:ext cx="6096000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PONDERACION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IMPORTANCIA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RIESGO DEL OPERARIO</a:t>
                      </a:r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RIESGO DEL EQUIPO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846094">
                <a:tc>
                  <a:txBody>
                    <a:bodyPr/>
                    <a:lstStyle/>
                    <a:p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RELATIVO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2296</Words>
  <Application>Microsoft Office PowerPoint</Application>
  <PresentationFormat>Presentación en pantalla (4:3)</PresentationFormat>
  <Paragraphs>329</Paragraphs>
  <Slides>39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Tema de Office</vt:lpstr>
      <vt:lpstr>Presentación de PowerPoint</vt:lpstr>
      <vt:lpstr>ANA                                          ANALISIS DE PRIORIDAD:  -  Porcentaje de Uso -  Instalación alternativa -  Influencia en el resto de la planta -  Importancia sobre la calidad del producto final -  Horas de Parada por falla  -  Importancia sobre el medio ambiente -  Importancia sobre la seguridad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Mantenimiento Industrial</dc:title>
  <dc:creator>dperelli</dc:creator>
  <cp:lastModifiedBy>Dalia</cp:lastModifiedBy>
  <cp:revision>185</cp:revision>
  <dcterms:created xsi:type="dcterms:W3CDTF">2014-08-13T13:50:17Z</dcterms:created>
  <dcterms:modified xsi:type="dcterms:W3CDTF">2014-08-21T03:36:28Z</dcterms:modified>
</cp:coreProperties>
</file>